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63" r:id="rId5"/>
    <p:sldId id="260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1" r:id="rId22"/>
  </p:sldIdLst>
  <p:sldSz cx="18288000" cy="10287000"/>
  <p:notesSz cx="6858000" cy="9144000"/>
  <p:embeddedFontLst>
    <p:embeddedFont>
      <p:font typeface="Audiowide" panose="020B0604020202020204" charset="0"/>
      <p:regular r:id="rId24"/>
    </p:embeddedFont>
    <p:embeddedFont>
      <p:font typeface="Gabarito" panose="020B0604020202020204" charset="0"/>
      <p:regular r:id="rId25"/>
    </p:embeddedFont>
    <p:embeddedFont>
      <p:font typeface="Open Sans Bold" panose="020B0604020202020204" charset="0"/>
      <p:regular r:id="rId26"/>
    </p:embeddedFont>
    <p:embeddedFont>
      <p:font typeface="Open Sans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D13A3-FA15-462D-A494-89D91476EA4B}" type="datetimeFigureOut">
              <a:rPr lang="pt-BR" smtClean="0"/>
              <a:t>11/09/2025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3BE75-E925-48C4-9B21-2175E203D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635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3BE75-E925-48C4-9B21-2175E203D00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132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3.svg"/><Relationship Id="rId4" Type="http://schemas.openxmlformats.org/officeDocument/2006/relationships/image" Target="../media/image4.jpe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731721"/>
            <a:ext cx="18288000" cy="10176588"/>
          </a:xfrm>
          <a:custGeom>
            <a:avLst/>
            <a:gdLst/>
            <a:ahLst/>
            <a:cxnLst/>
            <a:rect l="l" t="t" r="r" b="b"/>
            <a:pathLst>
              <a:path w="18288000" h="10176588">
                <a:moveTo>
                  <a:pt x="0" y="0"/>
                </a:moveTo>
                <a:lnTo>
                  <a:pt x="18288000" y="0"/>
                </a:lnTo>
                <a:lnTo>
                  <a:pt x="18288000" y="10176588"/>
                </a:lnTo>
                <a:lnTo>
                  <a:pt x="0" y="1017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2" r="-2372" b="-588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471339"/>
            <a:ext cx="2962214" cy="525793"/>
          </a:xfrm>
          <a:custGeom>
            <a:avLst/>
            <a:gdLst/>
            <a:ahLst/>
            <a:cxnLst/>
            <a:rect l="l" t="t" r="r" b="b"/>
            <a:pathLst>
              <a:path w="2962214" h="525793">
                <a:moveTo>
                  <a:pt x="0" y="0"/>
                </a:moveTo>
                <a:lnTo>
                  <a:pt x="2962214" y="0"/>
                </a:lnTo>
                <a:lnTo>
                  <a:pt x="2962214" y="525793"/>
                </a:lnTo>
                <a:lnTo>
                  <a:pt x="0" y="525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149532"/>
            <a:ext cx="10185799" cy="337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8"/>
              </a:lnSpc>
            </a:pPr>
            <a:r>
              <a:rPr lang="en-US" sz="8615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8788"/>
              </a:lnSpc>
            </a:pPr>
            <a:r>
              <a:rPr lang="en-US" sz="8615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968695"/>
            <a:ext cx="10185799" cy="5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32"/>
              </a:lnSpc>
            </a:pPr>
            <a:r>
              <a:rPr lang="en-US" sz="3502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502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502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BCABFA2-404A-2E68-A8C2-A60FF0A67C1D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D26E3DF1-9DB0-7A3F-5FF6-81EE45F32C67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C6681FD2-B5E9-7AE8-D302-415D9033E568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54290DEC-FE36-EF2A-FEF8-205E91D6A836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203A4E6-667E-CD5F-D217-CD9DFAFD1D01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AED14A82-404D-74A2-EAC1-F993D3E6D0C2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1A2902FD-1995-7747-642E-EAFB07C1E051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916400" cy="1143000"/>
          </a:xfrm>
        </p:spPr>
        <p:txBody>
          <a:bodyPr>
            <a:normAutofit/>
          </a:bodyPr>
          <a:lstStyle/>
          <a:p>
            <a:pPr algn="l">
              <a:defRPr sz="3200" b="1">
                <a:latin typeface="Arial"/>
              </a:defRPr>
            </a:pPr>
            <a:r>
              <a:rPr sz="4000" dirty="0" err="1"/>
              <a:t>Alocação</a:t>
            </a:r>
            <a:r>
              <a:rPr sz="4000" dirty="0"/>
              <a:t> de </a:t>
            </a:r>
            <a:r>
              <a:rPr sz="4000" dirty="0" err="1"/>
              <a:t>Memória</a:t>
            </a:r>
            <a:r>
              <a:rPr sz="4000" dirty="0"/>
              <a:t>: 32 vs 64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916400" cy="4525963"/>
          </a:xfrm>
        </p:spPr>
        <p:txBody>
          <a:bodyPr>
            <a:noAutofit/>
          </a:bodyPr>
          <a:lstStyle/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Win32 (x86):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Limite</a:t>
            </a:r>
            <a:r>
              <a:rPr sz="2400" dirty="0"/>
              <a:t>: 4 GB de </a:t>
            </a:r>
            <a:r>
              <a:rPr sz="2400" dirty="0" err="1"/>
              <a:t>espaço</a:t>
            </a:r>
            <a:r>
              <a:rPr sz="2400" dirty="0"/>
              <a:t> de </a:t>
            </a:r>
            <a:r>
              <a:rPr sz="2400" dirty="0" err="1"/>
              <a:t>endereçamento</a:t>
            </a: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Por </a:t>
            </a:r>
            <a:r>
              <a:rPr sz="2400" dirty="0" err="1"/>
              <a:t>processo</a:t>
            </a:r>
            <a:r>
              <a:rPr sz="2400" dirty="0"/>
              <a:t>: ~2 GB (3 GB com /3GB)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Ponteiros</a:t>
            </a:r>
            <a:r>
              <a:rPr sz="2400" dirty="0"/>
              <a:t>: 4 bytes (32 bits)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"</a:t>
            </a:r>
            <a:r>
              <a:rPr sz="2400" dirty="0" err="1"/>
              <a:t>Memória</a:t>
            </a:r>
            <a:r>
              <a:rPr sz="2400" dirty="0"/>
              <a:t>? Que </a:t>
            </a:r>
            <a:r>
              <a:rPr sz="2400" dirty="0" err="1"/>
              <a:t>memória</a:t>
            </a:r>
            <a:r>
              <a:rPr sz="2400" dirty="0"/>
              <a:t>?" 😅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Win64 (x64):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Limite</a:t>
            </a:r>
            <a:r>
              <a:rPr sz="2400" dirty="0"/>
              <a:t> </a:t>
            </a:r>
            <a:r>
              <a:rPr sz="2400" dirty="0" err="1"/>
              <a:t>teórico</a:t>
            </a:r>
            <a:r>
              <a:rPr sz="2400" dirty="0"/>
              <a:t>: 18 Exabytes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Limite</a:t>
            </a:r>
            <a:r>
              <a:rPr sz="2400" dirty="0"/>
              <a:t> </a:t>
            </a:r>
            <a:r>
              <a:rPr sz="2400" dirty="0" err="1"/>
              <a:t>prático</a:t>
            </a:r>
            <a:r>
              <a:rPr sz="2400" dirty="0"/>
              <a:t>: </a:t>
            </a:r>
            <a:r>
              <a:rPr sz="2400" dirty="0" err="1"/>
              <a:t>Depende</a:t>
            </a:r>
            <a:r>
              <a:rPr sz="2400" dirty="0"/>
              <a:t> do hardware/SO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Windows 10/11: </a:t>
            </a:r>
            <a:r>
              <a:rPr sz="2400" dirty="0" err="1"/>
              <a:t>Até</a:t>
            </a:r>
            <a:r>
              <a:rPr sz="2400" dirty="0"/>
              <a:t> 2 TB </a:t>
            </a:r>
            <a:r>
              <a:rPr sz="2400" dirty="0" err="1"/>
              <a:t>por</a:t>
            </a:r>
            <a:r>
              <a:rPr sz="2400" dirty="0"/>
              <a:t> </a:t>
            </a:r>
            <a:r>
              <a:rPr sz="2400" dirty="0" err="1"/>
              <a:t>processo</a:t>
            </a: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Ponteiros</a:t>
            </a:r>
            <a:r>
              <a:rPr sz="2400" dirty="0"/>
              <a:t>: 8 bytes (64 bits)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"</a:t>
            </a:r>
            <a:r>
              <a:rPr sz="2400" dirty="0" err="1"/>
              <a:t>Memória</a:t>
            </a:r>
            <a:r>
              <a:rPr sz="2400" dirty="0"/>
              <a:t> </a:t>
            </a:r>
            <a:r>
              <a:rPr sz="2400" dirty="0" err="1"/>
              <a:t>infinita</a:t>
            </a:r>
            <a:r>
              <a:rPr sz="2400" dirty="0"/>
              <a:t> para </a:t>
            </a:r>
            <a:r>
              <a:rPr sz="2400" dirty="0" err="1"/>
              <a:t>aplicações</a:t>
            </a:r>
            <a:r>
              <a:rPr sz="2400"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Impacto Real: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Arrays </a:t>
            </a:r>
            <a:r>
              <a:rPr sz="2400" dirty="0" err="1"/>
              <a:t>gigantes</a:t>
            </a:r>
            <a:r>
              <a:rPr sz="2400" dirty="0"/>
              <a:t>: </a:t>
            </a:r>
            <a:r>
              <a:rPr sz="2400" dirty="0" err="1"/>
              <a:t>Possíveis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Win64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Processamento</a:t>
            </a:r>
            <a:r>
              <a:rPr sz="2400" dirty="0"/>
              <a:t> de imagens: Sem </a:t>
            </a:r>
            <a:r>
              <a:rPr sz="2400" dirty="0" err="1"/>
              <a:t>limitações</a:t>
            </a: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Bancos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memória</a:t>
            </a:r>
            <a:r>
              <a:rPr sz="2400" dirty="0"/>
              <a:t>: </a:t>
            </a:r>
            <a:r>
              <a:rPr sz="2400" dirty="0" err="1"/>
              <a:t>Muito</a:t>
            </a:r>
            <a:r>
              <a:rPr sz="2400" dirty="0"/>
              <a:t> </a:t>
            </a:r>
            <a:r>
              <a:rPr sz="2400" dirty="0" err="1"/>
              <a:t>maiores</a:t>
            </a: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"De </a:t>
            </a:r>
            <a:r>
              <a:rPr sz="2400" dirty="0" err="1"/>
              <a:t>formiguinha</a:t>
            </a:r>
            <a:r>
              <a:rPr sz="2400" dirty="0"/>
              <a:t> para </a:t>
            </a:r>
            <a:r>
              <a:rPr sz="2400" dirty="0" err="1"/>
              <a:t>elefante</a:t>
            </a:r>
            <a:r>
              <a:rPr sz="2400" dirty="0"/>
              <a:t>!" 🐘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9A1DD05-237F-78AB-8550-D4893981A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98" y="1104900"/>
            <a:ext cx="723900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0A67A3E-3BE8-4E8A-C2CC-13C535C33C81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40D81A47-34A2-019B-1AC7-02A74BE58128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97EA4951-E56C-0C49-1EF5-B07CA7026BBC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0AD2E562-FFFB-6B2A-2F71-395A2B9F6B3D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7B2A9A6-A79C-2B8B-0139-4C80A3EDC42E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ABDEA061-ED83-020C-301A-D679F09958C4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3FBE33AB-5F02-4A1F-CA5C-2DD8A2AA9F1D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154400" cy="1143000"/>
          </a:xfrm>
        </p:spPr>
        <p:txBody>
          <a:bodyPr>
            <a:normAutofit/>
          </a:bodyPr>
          <a:lstStyle/>
          <a:p>
            <a:pPr algn="l">
              <a:defRPr sz="3200" b="1">
                <a:latin typeface="Arial"/>
              </a:defRPr>
            </a:pPr>
            <a:r>
              <a:rPr sz="4000" dirty="0"/>
              <a:t>Performance de </a:t>
            </a:r>
            <a:r>
              <a:rPr sz="4000" dirty="0" err="1"/>
              <a:t>Processadores</a:t>
            </a:r>
            <a:r>
              <a:rPr sz="4000" dirty="0"/>
              <a:t>: A </a:t>
            </a:r>
            <a:r>
              <a:rPr sz="4000" dirty="0" err="1"/>
              <a:t>Diferença</a:t>
            </a:r>
            <a:r>
              <a:rPr sz="4000" dirty="0"/>
              <a:t> Real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840200" cy="826770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x86 (32 bits):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8 </a:t>
            </a:r>
            <a:r>
              <a:rPr dirty="0" err="1"/>
              <a:t>registradores</a:t>
            </a:r>
            <a:r>
              <a:rPr dirty="0"/>
              <a:t> de </a:t>
            </a:r>
            <a:r>
              <a:rPr dirty="0" err="1"/>
              <a:t>propósito</a:t>
            </a:r>
            <a:r>
              <a:rPr dirty="0"/>
              <a:t> </a:t>
            </a:r>
            <a:r>
              <a:rPr dirty="0" err="1"/>
              <a:t>geral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Instruções</a:t>
            </a:r>
            <a:r>
              <a:rPr dirty="0"/>
              <a:t> de 32 bits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Cache </a:t>
            </a:r>
            <a:r>
              <a:rPr dirty="0" err="1"/>
              <a:t>otimizado</a:t>
            </a:r>
            <a:r>
              <a:rPr dirty="0"/>
              <a:t> para 32 bits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</a:t>
            </a:r>
            <a:r>
              <a:rPr dirty="0" err="1"/>
              <a:t>Trabalhador</a:t>
            </a:r>
            <a:r>
              <a:rPr dirty="0"/>
              <a:t> </a:t>
            </a:r>
            <a:r>
              <a:rPr dirty="0" err="1"/>
              <a:t>dedicado</a:t>
            </a:r>
            <a:r>
              <a:rPr dirty="0"/>
              <a:t>, mas </a:t>
            </a:r>
            <a:r>
              <a:rPr dirty="0" err="1"/>
              <a:t>limitado</a:t>
            </a:r>
            <a:r>
              <a:rPr dirty="0"/>
              <a:t>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x64 (64 bits):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16 </a:t>
            </a:r>
            <a:r>
              <a:rPr dirty="0" err="1"/>
              <a:t>registradores</a:t>
            </a:r>
            <a:r>
              <a:rPr dirty="0"/>
              <a:t> de </a:t>
            </a:r>
            <a:r>
              <a:rPr dirty="0" err="1"/>
              <a:t>propósito</a:t>
            </a:r>
            <a:r>
              <a:rPr dirty="0"/>
              <a:t> </a:t>
            </a:r>
            <a:r>
              <a:rPr dirty="0" err="1"/>
              <a:t>geral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Instruções</a:t>
            </a:r>
            <a:r>
              <a:rPr dirty="0"/>
              <a:t> de 64 bits + </a:t>
            </a:r>
            <a:r>
              <a:rPr dirty="0" err="1"/>
              <a:t>compatibilidade</a:t>
            </a:r>
            <a:r>
              <a:rPr dirty="0"/>
              <a:t> x86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Mais cache e pipeline </a:t>
            </a:r>
            <a:r>
              <a:rPr dirty="0" err="1"/>
              <a:t>otimizado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Operações</a:t>
            </a:r>
            <a:r>
              <a:rPr dirty="0"/>
              <a:t> </a:t>
            </a:r>
            <a:r>
              <a:rPr dirty="0" err="1"/>
              <a:t>matemáticas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rápidas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</a:t>
            </a:r>
            <a:r>
              <a:rPr dirty="0" err="1"/>
              <a:t>Trabalhador</a:t>
            </a:r>
            <a:r>
              <a:rPr dirty="0"/>
              <a:t> turbinado!"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Ganhos</a:t>
            </a:r>
            <a:r>
              <a:rPr dirty="0"/>
              <a:t> Reais: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Cálculos</a:t>
            </a:r>
            <a:r>
              <a:rPr dirty="0"/>
              <a:t> </a:t>
            </a:r>
            <a:r>
              <a:rPr dirty="0" err="1"/>
              <a:t>intensivos</a:t>
            </a:r>
            <a:r>
              <a:rPr dirty="0"/>
              <a:t>: 20-40%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rápido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Operações</a:t>
            </a:r>
            <a:r>
              <a:rPr dirty="0"/>
              <a:t> com </a:t>
            </a:r>
            <a:r>
              <a:rPr dirty="0" err="1"/>
              <a:t>ponto</a:t>
            </a:r>
            <a:r>
              <a:rPr dirty="0"/>
              <a:t> </a:t>
            </a:r>
            <a:r>
              <a:rPr dirty="0" err="1"/>
              <a:t>flutuante</a:t>
            </a:r>
            <a:r>
              <a:rPr dirty="0"/>
              <a:t>: </a:t>
            </a:r>
            <a:r>
              <a:rPr dirty="0" err="1"/>
              <a:t>Significativo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Acesso</a:t>
            </a:r>
            <a:r>
              <a:rPr dirty="0"/>
              <a:t> a dados </a:t>
            </a:r>
            <a:r>
              <a:rPr dirty="0" err="1"/>
              <a:t>grandes</a:t>
            </a:r>
            <a:r>
              <a:rPr dirty="0"/>
              <a:t>: </a:t>
            </a:r>
            <a:r>
              <a:rPr dirty="0" err="1"/>
              <a:t>Muito</a:t>
            </a:r>
            <a:r>
              <a:rPr dirty="0"/>
              <a:t> superior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"De Fusca para Ferrari!" 🏎️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FA7CB7B0-B741-4351-ED65-CFBA57290B8D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6363C50-D99D-B489-3F5F-D209BFCC97A7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2C4305C2-04CB-12A7-A91C-B7EC69D139CF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6E538224-52CE-BF71-FBD0-2426F170667F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E9BADB-305B-46BC-BB2E-122965DD382E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7D9B353-C64B-721D-A35E-C91A7FCF576A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7" name="Freeform 8">
            <a:extLst>
              <a:ext uri="{FF2B5EF4-FFF2-40B4-BE49-F238E27FC236}">
                <a16:creationId xmlns:a16="http://schemas.microsoft.com/office/drawing/2014/main" id="{6CFCF488-015E-68A1-9532-1AB92B3A255B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</p:spPr>
        <p:txBody>
          <a:bodyPr/>
          <a:lstStyle/>
          <a:p>
            <a:pPr algn="l">
              <a:defRPr sz="3200" b="1">
                <a:latin typeface="Arial"/>
              </a:defRPr>
            </a:pPr>
            <a:r>
              <a:rPr dirty="0" err="1"/>
              <a:t>Comparação</a:t>
            </a:r>
            <a:r>
              <a:rPr dirty="0"/>
              <a:t> de </a:t>
            </a:r>
            <a:r>
              <a:rPr dirty="0" err="1"/>
              <a:t>Cálculos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7068800" cy="773430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Teste de Performance - </a:t>
            </a:r>
            <a:r>
              <a:rPr sz="2400" dirty="0" err="1"/>
              <a:t>Cálculos</a:t>
            </a:r>
            <a:r>
              <a:rPr sz="2400" dirty="0"/>
              <a:t> </a:t>
            </a:r>
            <a:r>
              <a:rPr sz="2400" dirty="0" err="1"/>
              <a:t>Intensivos</a:t>
            </a:r>
            <a:r>
              <a:rPr sz="2400" dirty="0"/>
              <a:t>: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endParaRPr sz="2400" dirty="0"/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program </a:t>
            </a:r>
            <a:r>
              <a:rPr sz="2400" dirty="0" err="1"/>
              <a:t>PerformanceTest</a:t>
            </a:r>
            <a:r>
              <a:rPr sz="2400"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{$APPTYPE CONSOLE}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uses </a:t>
            </a:r>
            <a:r>
              <a:rPr sz="2400" dirty="0" err="1"/>
              <a:t>System.SysUtils</a:t>
            </a:r>
            <a:r>
              <a:rPr sz="2400" dirty="0"/>
              <a:t>, </a:t>
            </a:r>
            <a:r>
              <a:rPr sz="2400" dirty="0" err="1"/>
              <a:t>System.Diagnostics</a:t>
            </a:r>
            <a:r>
              <a:rPr sz="2400"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endParaRPr sz="2400" dirty="0"/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procedure </a:t>
            </a:r>
            <a:r>
              <a:rPr sz="2400" dirty="0" err="1"/>
              <a:t>TesteMatematicoIntensivo</a:t>
            </a:r>
            <a:r>
              <a:rPr sz="2400"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var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</a:t>
            </a:r>
            <a:r>
              <a:rPr sz="2400" dirty="0" err="1"/>
              <a:t>i</a:t>
            </a:r>
            <a:r>
              <a:rPr sz="2400" dirty="0"/>
              <a:t>, j: Integer;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</a:t>
            </a:r>
            <a:r>
              <a:rPr sz="2400" dirty="0" err="1"/>
              <a:t>resultado</a:t>
            </a:r>
            <a:r>
              <a:rPr sz="2400" dirty="0"/>
              <a:t>: Double;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stopwatch: </a:t>
            </a:r>
            <a:r>
              <a:rPr sz="2400" dirty="0" err="1"/>
              <a:t>TStopwatch</a:t>
            </a:r>
            <a:r>
              <a:rPr sz="2400"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begin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</a:t>
            </a:r>
            <a:r>
              <a:rPr sz="2400" dirty="0" err="1"/>
              <a:t>resultado</a:t>
            </a:r>
            <a:r>
              <a:rPr sz="2400" dirty="0"/>
              <a:t> := 0;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stopwatch := </a:t>
            </a:r>
            <a:r>
              <a:rPr sz="2400" dirty="0" err="1"/>
              <a:t>TStopwatch.StartNew</a:t>
            </a:r>
            <a:r>
              <a:rPr sz="2400"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endParaRPr sz="2400" dirty="0"/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for </a:t>
            </a:r>
            <a:r>
              <a:rPr sz="2400" dirty="0" err="1"/>
              <a:t>i</a:t>
            </a:r>
            <a:r>
              <a:rPr sz="2400" dirty="0"/>
              <a:t> := 1 to 10000000 do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  for j := 1 to 10 do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    </a:t>
            </a:r>
            <a:r>
              <a:rPr sz="2400" dirty="0" err="1"/>
              <a:t>resultado</a:t>
            </a:r>
            <a:r>
              <a:rPr sz="2400" dirty="0"/>
              <a:t> := </a:t>
            </a:r>
            <a:r>
              <a:rPr sz="2400" dirty="0" err="1"/>
              <a:t>resultado</a:t>
            </a:r>
            <a:r>
              <a:rPr sz="2400" dirty="0"/>
              <a:t> + Sqrt(</a:t>
            </a:r>
            <a:r>
              <a:rPr sz="2400" dirty="0" err="1"/>
              <a:t>i</a:t>
            </a:r>
            <a:r>
              <a:rPr sz="2400" dirty="0"/>
              <a:t> * j) + Sin(</a:t>
            </a:r>
            <a:r>
              <a:rPr sz="2400" dirty="0" err="1"/>
              <a:t>i</a:t>
            </a:r>
            <a:r>
              <a:rPr sz="2400" dirty="0"/>
              <a:t>) + Cos(j);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endParaRPr sz="2400" dirty="0"/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</a:t>
            </a:r>
            <a:r>
              <a:rPr sz="2400" dirty="0" err="1"/>
              <a:t>stopwatch.Stop</a:t>
            </a:r>
            <a:r>
              <a:rPr sz="2400"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</a:t>
            </a:r>
            <a:r>
              <a:rPr sz="2400" dirty="0" err="1"/>
              <a:t>WriteLn</a:t>
            </a:r>
            <a:r>
              <a:rPr sz="2400" dirty="0"/>
              <a:t>('Tempo: ', </a:t>
            </a:r>
            <a:r>
              <a:rPr sz="2400" dirty="0" err="1"/>
              <a:t>stopwatch.ElapsedMilliseconds</a:t>
            </a:r>
            <a:r>
              <a:rPr sz="2400" dirty="0"/>
              <a:t>, ' </a:t>
            </a:r>
            <a:r>
              <a:rPr sz="2400" dirty="0" err="1"/>
              <a:t>ms'</a:t>
            </a:r>
            <a:r>
              <a:rPr sz="2400" dirty="0"/>
              <a:t>);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  </a:t>
            </a:r>
            <a:r>
              <a:rPr sz="2400" dirty="0" err="1"/>
              <a:t>WriteLn</a:t>
            </a:r>
            <a:r>
              <a:rPr sz="2400" dirty="0"/>
              <a:t>('</a:t>
            </a:r>
            <a:r>
              <a:rPr sz="2400" dirty="0" err="1"/>
              <a:t>Resultado</a:t>
            </a:r>
            <a:r>
              <a:rPr sz="2400" dirty="0"/>
              <a:t>: ', resultado:0:2);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sz="2400" dirty="0"/>
              <a:t>end;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6671812D-C1F7-0C32-56CD-53BC4128CECB}"/>
              </a:ext>
            </a:extLst>
          </p:cNvPr>
          <p:cNvGrpSpPr/>
          <p:nvPr/>
        </p:nvGrpSpPr>
        <p:grpSpPr>
          <a:xfrm>
            <a:off x="14110489" y="-334726"/>
            <a:ext cx="3491711" cy="3375005"/>
            <a:chOff x="0" y="0"/>
            <a:chExt cx="1168874" cy="1129805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C3ABF9C-DDC1-FEBF-6724-641C6B5295D0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3"/>
              <a:stretch>
                <a:fillRect t="-1728" b="-1728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7BCBEC32-8DA2-7866-E239-F32F9291138F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99665D94-95CD-94A9-B8B3-1FB85F07FCAD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AE0AEF70-5BE0-FBC4-BDA3-4706399EE504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3136307-E0CE-1468-1F9B-FFB731962628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96DB961-6637-7E41-33BF-BF6778EFDA04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AFECFF4E-4AEF-1533-2344-1F932B38E2C6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5BF01BEB-E3E8-95DE-9E86-952D58ED5309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916400" cy="1143000"/>
          </a:xfrm>
        </p:spPr>
        <p:txBody>
          <a:bodyPr/>
          <a:lstStyle/>
          <a:p>
            <a:pPr algn="l">
              <a:defRPr sz="3200" b="1">
                <a:latin typeface="Arial"/>
              </a:defRPr>
            </a:pPr>
            <a:r>
              <a:rPr dirty="0" err="1"/>
              <a:t>Comparação</a:t>
            </a:r>
            <a:r>
              <a:rPr dirty="0"/>
              <a:t> de </a:t>
            </a:r>
            <a:r>
              <a:rPr dirty="0" err="1"/>
              <a:t>Cálculo</a:t>
            </a:r>
            <a:r>
              <a:rPr lang="pt-BR" dirty="0"/>
              <a:t>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7145000" cy="796290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Teste de </a:t>
            </a:r>
            <a:r>
              <a:rPr dirty="0" err="1"/>
              <a:t>Alocação</a:t>
            </a:r>
            <a:r>
              <a:rPr dirty="0"/>
              <a:t> de </a:t>
            </a:r>
            <a:r>
              <a:rPr dirty="0" err="1"/>
              <a:t>Memória</a:t>
            </a:r>
            <a:r>
              <a:rPr dirty="0"/>
              <a:t>: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endParaRPr dirty="0"/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procedure </a:t>
            </a:r>
            <a:r>
              <a:rPr dirty="0" err="1"/>
              <a:t>TesteMemoriaGigante</a:t>
            </a:r>
            <a:r>
              <a:rPr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var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</a:t>
            </a:r>
            <a:r>
              <a:rPr dirty="0" err="1"/>
              <a:t>lista</a:t>
            </a:r>
            <a:r>
              <a:rPr dirty="0"/>
              <a:t>: </a:t>
            </a:r>
            <a:r>
              <a:rPr dirty="0" err="1"/>
              <a:t>TArray</a:t>
            </a:r>
            <a:r>
              <a:rPr dirty="0"/>
              <a:t>&lt;Double&gt;;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i: Integer;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stopwatch: </a:t>
            </a:r>
            <a:r>
              <a:rPr dirty="0" err="1"/>
              <a:t>TStopwatch</a:t>
            </a:r>
            <a:r>
              <a:rPr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</a:t>
            </a:r>
            <a:r>
              <a:rPr dirty="0" err="1"/>
              <a:t>tamanho</a:t>
            </a:r>
            <a:r>
              <a:rPr dirty="0"/>
              <a:t>: Integer;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begin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{$IFDEF WIN64}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</a:t>
            </a:r>
            <a:r>
              <a:rPr dirty="0" err="1"/>
              <a:t>tamanho</a:t>
            </a:r>
            <a:r>
              <a:rPr dirty="0"/>
              <a:t> := 100000000; // 100 </a:t>
            </a:r>
            <a:r>
              <a:rPr dirty="0" err="1"/>
              <a:t>milhões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Win64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{$ELSE}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</a:t>
            </a:r>
            <a:r>
              <a:rPr dirty="0" err="1"/>
              <a:t>tamanho</a:t>
            </a:r>
            <a:r>
              <a:rPr dirty="0"/>
              <a:t> := 10000000;  // 10 </a:t>
            </a:r>
            <a:r>
              <a:rPr dirty="0" err="1"/>
              <a:t>milhões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Win32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{$ENDIF}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endParaRPr dirty="0"/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stopwatch := </a:t>
            </a:r>
            <a:r>
              <a:rPr dirty="0" err="1"/>
              <a:t>TStopwatch.StartNew</a:t>
            </a:r>
            <a:r>
              <a:rPr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</a:t>
            </a:r>
            <a:r>
              <a:rPr dirty="0" err="1"/>
              <a:t>SetLength</a:t>
            </a:r>
            <a:r>
              <a:rPr dirty="0"/>
              <a:t>(</a:t>
            </a:r>
            <a:r>
              <a:rPr dirty="0" err="1"/>
              <a:t>lista</a:t>
            </a:r>
            <a:r>
              <a:rPr dirty="0"/>
              <a:t>, </a:t>
            </a:r>
            <a:r>
              <a:rPr dirty="0" err="1"/>
              <a:t>tamanho</a:t>
            </a:r>
            <a:r>
              <a:rPr dirty="0"/>
              <a:t>);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endParaRPr dirty="0"/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for </a:t>
            </a:r>
            <a:r>
              <a:rPr dirty="0" err="1"/>
              <a:t>i</a:t>
            </a:r>
            <a:r>
              <a:rPr dirty="0"/>
              <a:t> := 0 to High(</a:t>
            </a:r>
            <a:r>
              <a:rPr dirty="0" err="1"/>
              <a:t>lista</a:t>
            </a:r>
            <a:r>
              <a:rPr dirty="0"/>
              <a:t>) do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  </a:t>
            </a:r>
            <a:r>
              <a:rPr dirty="0" err="1"/>
              <a:t>lista</a:t>
            </a:r>
            <a:r>
              <a:rPr dirty="0"/>
              <a:t>[</a:t>
            </a:r>
            <a:r>
              <a:rPr dirty="0" err="1"/>
              <a:t>i</a:t>
            </a:r>
            <a:r>
              <a:rPr dirty="0"/>
              <a:t>] := Sqrt(</a:t>
            </a:r>
            <a:r>
              <a:rPr dirty="0" err="1"/>
              <a:t>i</a:t>
            </a:r>
            <a:r>
              <a:rPr dirty="0"/>
              <a:t>) * Pi;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endParaRPr dirty="0"/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</a:t>
            </a:r>
            <a:r>
              <a:rPr dirty="0" err="1"/>
              <a:t>stopwatch.Stop</a:t>
            </a:r>
            <a:r>
              <a:rPr dirty="0"/>
              <a:t>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</a:t>
            </a:r>
            <a:r>
              <a:rPr dirty="0" err="1"/>
              <a:t>WriteLn</a:t>
            </a:r>
            <a:r>
              <a:rPr dirty="0"/>
              <a:t>('</a:t>
            </a:r>
            <a:r>
              <a:rPr dirty="0" err="1"/>
              <a:t>Alocou</a:t>
            </a:r>
            <a:r>
              <a:rPr dirty="0"/>
              <a:t> ', </a:t>
            </a:r>
            <a:r>
              <a:rPr dirty="0" err="1"/>
              <a:t>tamanho</a:t>
            </a:r>
            <a:r>
              <a:rPr dirty="0"/>
              <a:t>, ' </a:t>
            </a:r>
            <a:r>
              <a:rPr dirty="0" err="1"/>
              <a:t>elementos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', 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          </a:t>
            </a:r>
            <a:r>
              <a:rPr dirty="0" err="1"/>
              <a:t>stopwatch.ElapsedMilliseconds</a:t>
            </a:r>
            <a:r>
              <a:rPr dirty="0"/>
              <a:t>, ' </a:t>
            </a:r>
            <a:r>
              <a:rPr dirty="0" err="1"/>
              <a:t>ms'</a:t>
            </a:r>
            <a:r>
              <a:rPr dirty="0"/>
              <a:t>);</a:t>
            </a:r>
          </a:p>
          <a:p>
            <a:pPr marL="0" indent="0" algn="l">
              <a:buNone/>
              <a:defRPr sz="2400">
                <a:latin typeface="Courier New"/>
              </a:defRPr>
            </a:pPr>
            <a:r>
              <a:rPr dirty="0"/>
              <a:t>end;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089E7DD-2899-183D-3600-AA8B2F7D4CE2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E2C3F281-D129-0E67-A0A1-70471986463C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55BCEB39-3D2F-F6AB-8AC8-12761F1605FE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8D474A6C-B60E-9798-2959-12BAF7B2696B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E6D38D8-E0E4-B180-B7D1-CDFCED897815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65A24BA-6C61-CEB4-CB6A-FFBA27455ABF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D55129FC-21EE-FE6C-C861-4DBCA6AC1E20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992600" cy="1143000"/>
          </a:xfrm>
        </p:spPr>
        <p:txBody>
          <a:bodyPr/>
          <a:lstStyle/>
          <a:p>
            <a:pPr algn="l">
              <a:defRPr sz="3200" b="1">
                <a:latin typeface="Arial"/>
              </a:defRPr>
            </a:pPr>
            <a:r>
              <a:rPr dirty="0" err="1"/>
              <a:t>Comparação</a:t>
            </a:r>
            <a:r>
              <a:rPr dirty="0"/>
              <a:t> de </a:t>
            </a:r>
            <a:r>
              <a:rPr dirty="0" err="1"/>
              <a:t>Cálculos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002000" cy="758190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  <a:defRPr sz="2600">
                <a:latin typeface="Arial"/>
              </a:defRPr>
            </a:pP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Típicos</a:t>
            </a:r>
            <a:r>
              <a:rPr dirty="0"/>
              <a:t> dos Testes:</a:t>
            </a:r>
          </a:p>
          <a:p>
            <a:pPr marL="0" indent="0" algn="l">
              <a:buNone/>
              <a:defRPr sz="2600">
                <a:latin typeface="Arial"/>
              </a:defRPr>
            </a:pPr>
            <a:endParaRPr dirty="0"/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 err="1"/>
              <a:t>Cálculos</a:t>
            </a:r>
            <a:r>
              <a:rPr dirty="0"/>
              <a:t> </a:t>
            </a:r>
            <a:r>
              <a:rPr dirty="0" err="1"/>
              <a:t>Matemáticos</a:t>
            </a:r>
            <a:r>
              <a:rPr dirty="0"/>
              <a:t> </a:t>
            </a:r>
            <a:r>
              <a:rPr dirty="0" err="1"/>
              <a:t>Intensivos</a:t>
            </a:r>
            <a:r>
              <a:rPr dirty="0"/>
              <a:t>:</a:t>
            </a:r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• Win32: ~8.500 </a:t>
            </a:r>
            <a:r>
              <a:rPr dirty="0" err="1"/>
              <a:t>ms</a:t>
            </a:r>
            <a:endParaRPr dirty="0"/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• Win64: ~6.200 </a:t>
            </a:r>
            <a:r>
              <a:rPr dirty="0" err="1"/>
              <a:t>ms</a:t>
            </a:r>
            <a:endParaRPr dirty="0"/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• </a:t>
            </a:r>
            <a:r>
              <a:rPr dirty="0" err="1"/>
              <a:t>Ganho</a:t>
            </a:r>
            <a:r>
              <a:rPr dirty="0"/>
              <a:t>: ~27%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rápido</a:t>
            </a:r>
            <a:r>
              <a:rPr dirty="0"/>
              <a:t>! 🚀</a:t>
            </a:r>
          </a:p>
          <a:p>
            <a:pPr marL="0" indent="0" algn="l">
              <a:buNone/>
              <a:defRPr sz="2600">
                <a:latin typeface="Arial"/>
              </a:defRPr>
            </a:pPr>
            <a:endParaRPr dirty="0"/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 err="1"/>
              <a:t>Alocação</a:t>
            </a:r>
            <a:r>
              <a:rPr dirty="0"/>
              <a:t> de </a:t>
            </a:r>
            <a:r>
              <a:rPr dirty="0" err="1"/>
              <a:t>Memória</a:t>
            </a:r>
            <a:r>
              <a:rPr dirty="0"/>
              <a:t>:</a:t>
            </a:r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• Win32: 10 </a:t>
            </a:r>
            <a:r>
              <a:rPr dirty="0" err="1"/>
              <a:t>milhões</a:t>
            </a:r>
            <a:r>
              <a:rPr dirty="0"/>
              <a:t> → ~450 </a:t>
            </a:r>
            <a:r>
              <a:rPr dirty="0" err="1"/>
              <a:t>ms</a:t>
            </a:r>
            <a:endParaRPr dirty="0"/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• Win64: 100 </a:t>
            </a:r>
            <a:r>
              <a:rPr dirty="0" err="1"/>
              <a:t>milhões</a:t>
            </a:r>
            <a:r>
              <a:rPr dirty="0"/>
              <a:t> → ~850 </a:t>
            </a:r>
            <a:r>
              <a:rPr dirty="0" err="1"/>
              <a:t>ms</a:t>
            </a:r>
            <a:endParaRPr dirty="0"/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• Win64 </a:t>
            </a:r>
            <a:r>
              <a:rPr dirty="0" err="1"/>
              <a:t>processa</a:t>
            </a:r>
            <a:r>
              <a:rPr dirty="0"/>
              <a:t> 10x </a:t>
            </a:r>
            <a:r>
              <a:rPr dirty="0" err="1"/>
              <a:t>mais</a:t>
            </a:r>
            <a:r>
              <a:rPr dirty="0"/>
              <a:t> dados </a:t>
            </a:r>
            <a:r>
              <a:rPr dirty="0" err="1"/>
              <a:t>em</a:t>
            </a:r>
            <a:r>
              <a:rPr dirty="0"/>
              <a:t> 2x o tempo!</a:t>
            </a:r>
          </a:p>
          <a:p>
            <a:pPr marL="0" indent="0" algn="l">
              <a:buNone/>
              <a:defRPr sz="2600">
                <a:latin typeface="Arial"/>
              </a:defRPr>
            </a:pPr>
            <a:endParaRPr dirty="0"/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Uso de </a:t>
            </a:r>
            <a:r>
              <a:rPr dirty="0" err="1"/>
              <a:t>NativeInt</a:t>
            </a:r>
            <a:r>
              <a:rPr dirty="0"/>
              <a:t> vs Integer:</a:t>
            </a:r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var</a:t>
            </a:r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  </a:t>
            </a:r>
            <a:r>
              <a:rPr dirty="0" err="1"/>
              <a:t>ponteiro</a:t>
            </a:r>
            <a:r>
              <a:rPr dirty="0"/>
              <a:t>: Pointer;</a:t>
            </a:r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  endereco32: Integer;    // ❌ </a:t>
            </a:r>
            <a:r>
              <a:rPr dirty="0" err="1"/>
              <a:t>Problema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Win64!</a:t>
            </a:r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  endereco64: </a:t>
            </a:r>
            <a:r>
              <a:rPr dirty="0" err="1"/>
              <a:t>NativeInt</a:t>
            </a:r>
            <a:r>
              <a:rPr dirty="0"/>
              <a:t>;  // ✅ </a:t>
            </a:r>
            <a:r>
              <a:rPr dirty="0" err="1"/>
              <a:t>Correto</a:t>
            </a:r>
            <a:r>
              <a:rPr dirty="0"/>
              <a:t> para ambos!</a:t>
            </a:r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begin</a:t>
            </a:r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  endereco64 := </a:t>
            </a:r>
            <a:r>
              <a:rPr dirty="0" err="1"/>
              <a:t>NativeInt</a:t>
            </a:r>
            <a:r>
              <a:rPr dirty="0"/>
              <a:t>(</a:t>
            </a:r>
            <a:r>
              <a:rPr dirty="0" err="1"/>
              <a:t>ponteiro</a:t>
            </a:r>
            <a:r>
              <a:rPr dirty="0"/>
              <a:t>); // </a:t>
            </a:r>
            <a:r>
              <a:rPr dirty="0" err="1"/>
              <a:t>Funciona</a:t>
            </a:r>
            <a:r>
              <a:rPr dirty="0"/>
              <a:t> sempre!</a:t>
            </a:r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end;</a:t>
            </a:r>
          </a:p>
          <a:p>
            <a:pPr marL="0" indent="0" algn="l">
              <a:buNone/>
              <a:defRPr sz="2600">
                <a:latin typeface="Arial"/>
              </a:defRPr>
            </a:pPr>
            <a:endParaRPr dirty="0"/>
          </a:p>
          <a:p>
            <a:pPr marL="0" indent="0" algn="l">
              <a:buNone/>
              <a:defRPr sz="2600">
                <a:latin typeface="Arial"/>
              </a:defRPr>
            </a:pPr>
            <a:r>
              <a:rPr dirty="0"/>
              <a:t>"Win64: Onde a </a:t>
            </a:r>
            <a:r>
              <a:rPr dirty="0" err="1"/>
              <a:t>matemática</a:t>
            </a:r>
            <a:r>
              <a:rPr dirty="0"/>
              <a:t> </a:t>
            </a:r>
            <a:r>
              <a:rPr dirty="0" err="1"/>
              <a:t>fica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rápida</a:t>
            </a:r>
            <a:r>
              <a:rPr dirty="0"/>
              <a:t>!" 📊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85C2EEA-9AD8-8D2A-63FA-EA697051AB40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A175E4C7-D966-31B5-E20E-CDA30C1ECD7B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5A33AE32-3B64-A893-36EE-BE98BA7EB9CF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DD1C1DB3-3EA0-1B2B-714B-36FA90038B78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52A5703-1D40-3109-ABB6-415A7223F3B5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136179D-F1C1-0020-AE01-386EF6D345DD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D29EE27C-790B-CA07-2E05-A87CB506921C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068800" cy="1143000"/>
          </a:xfrm>
        </p:spPr>
        <p:txBody>
          <a:bodyPr/>
          <a:lstStyle/>
          <a:p>
            <a:pPr algn="l">
              <a:defRPr sz="3200" b="1">
                <a:latin typeface="Arial"/>
              </a:defRPr>
            </a:pPr>
            <a:r>
              <a:rPr dirty="0" err="1"/>
              <a:t>Componentes</a:t>
            </a:r>
            <a:r>
              <a:rPr dirty="0"/>
              <a:t> </a:t>
            </a:r>
            <a:r>
              <a:rPr dirty="0" err="1"/>
              <a:t>Nativos</a:t>
            </a:r>
            <a:r>
              <a:rPr dirty="0"/>
              <a:t>: </a:t>
            </a:r>
            <a:r>
              <a:rPr dirty="0" err="1"/>
              <a:t>Funcionam</a:t>
            </a:r>
            <a:r>
              <a:rPr dirty="0"/>
              <a:t> de </a:t>
            </a:r>
            <a:r>
              <a:rPr dirty="0" err="1"/>
              <a:t>Primeira</a:t>
            </a:r>
            <a:r>
              <a:rPr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7068800" cy="758190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Componentes</a:t>
            </a:r>
            <a:r>
              <a:rPr dirty="0"/>
              <a:t> VCL/FMX que </a:t>
            </a:r>
            <a:r>
              <a:rPr dirty="0" err="1"/>
              <a:t>funcionam</a:t>
            </a:r>
            <a:r>
              <a:rPr dirty="0"/>
              <a:t> </a:t>
            </a:r>
            <a:r>
              <a:rPr dirty="0" err="1"/>
              <a:t>sem</a:t>
            </a:r>
            <a:r>
              <a:rPr dirty="0"/>
              <a:t> </a:t>
            </a:r>
            <a:r>
              <a:rPr dirty="0" err="1"/>
              <a:t>ajustes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VCL Win64 - "Plug and Play":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TButton</a:t>
            </a:r>
            <a:r>
              <a:rPr dirty="0"/>
              <a:t>, </a:t>
            </a:r>
            <a:r>
              <a:rPr dirty="0" err="1"/>
              <a:t>TEdit</a:t>
            </a:r>
            <a:r>
              <a:rPr dirty="0"/>
              <a:t>, </a:t>
            </a:r>
            <a:r>
              <a:rPr dirty="0" err="1"/>
              <a:t>TLabel</a:t>
            </a:r>
            <a:r>
              <a:rPr dirty="0"/>
              <a:t>, </a:t>
            </a:r>
            <a:r>
              <a:rPr dirty="0" err="1"/>
              <a:t>TMemo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TListBox</a:t>
            </a:r>
            <a:r>
              <a:rPr dirty="0"/>
              <a:t>, </a:t>
            </a:r>
            <a:r>
              <a:rPr dirty="0" err="1"/>
              <a:t>TComboBox</a:t>
            </a:r>
            <a:r>
              <a:rPr dirty="0"/>
              <a:t>, </a:t>
            </a:r>
            <a:r>
              <a:rPr dirty="0" err="1"/>
              <a:t>TCheckBox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TPanel</a:t>
            </a:r>
            <a:r>
              <a:rPr dirty="0"/>
              <a:t>, </a:t>
            </a:r>
            <a:r>
              <a:rPr dirty="0" err="1"/>
              <a:t>TGroupBox</a:t>
            </a:r>
            <a:r>
              <a:rPr dirty="0"/>
              <a:t>, </a:t>
            </a:r>
            <a:r>
              <a:rPr dirty="0" err="1"/>
              <a:t>TScrollBox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TMainMenu</a:t>
            </a:r>
            <a:r>
              <a:rPr dirty="0"/>
              <a:t>, </a:t>
            </a:r>
            <a:r>
              <a:rPr dirty="0" err="1"/>
              <a:t>TPopupMenu</a:t>
            </a:r>
            <a:r>
              <a:rPr dirty="0"/>
              <a:t>, </a:t>
            </a:r>
            <a:r>
              <a:rPr dirty="0" err="1"/>
              <a:t>TToolBar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TDataSource, </a:t>
            </a:r>
            <a:r>
              <a:rPr dirty="0" err="1"/>
              <a:t>TClientDataSet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TTimer</a:t>
            </a:r>
            <a:r>
              <a:rPr dirty="0"/>
              <a:t>, </a:t>
            </a:r>
            <a:r>
              <a:rPr dirty="0" err="1"/>
              <a:t>TImageList</a:t>
            </a:r>
            <a:r>
              <a:rPr dirty="0"/>
              <a:t>, </a:t>
            </a:r>
            <a:r>
              <a:rPr dirty="0" err="1"/>
              <a:t>TStatusBar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"99% dos </a:t>
            </a:r>
            <a:r>
              <a:rPr dirty="0" err="1"/>
              <a:t>componentes</a:t>
            </a:r>
            <a:r>
              <a:rPr dirty="0"/>
              <a:t> VCL </a:t>
            </a:r>
            <a:r>
              <a:rPr dirty="0" err="1"/>
              <a:t>funcionam</a:t>
            </a:r>
            <a:r>
              <a:rPr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FMX Win64 - "</a:t>
            </a:r>
            <a:r>
              <a:rPr dirty="0" err="1"/>
              <a:t>Multiplataforma</a:t>
            </a:r>
            <a:r>
              <a:rPr dirty="0"/>
              <a:t> Nativo":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TButton</a:t>
            </a:r>
            <a:r>
              <a:rPr dirty="0"/>
              <a:t>, </a:t>
            </a:r>
            <a:r>
              <a:rPr dirty="0" err="1"/>
              <a:t>TEdit</a:t>
            </a:r>
            <a:r>
              <a:rPr dirty="0"/>
              <a:t>, </a:t>
            </a:r>
            <a:r>
              <a:rPr dirty="0" err="1"/>
              <a:t>TLabel</a:t>
            </a:r>
            <a:r>
              <a:rPr dirty="0"/>
              <a:t>, </a:t>
            </a:r>
            <a:r>
              <a:rPr dirty="0" err="1"/>
              <a:t>TMemo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TListBox</a:t>
            </a:r>
            <a:r>
              <a:rPr dirty="0"/>
              <a:t>, </a:t>
            </a:r>
            <a:r>
              <a:rPr dirty="0" err="1"/>
              <a:t>TComboBox</a:t>
            </a:r>
            <a:r>
              <a:rPr dirty="0"/>
              <a:t>, </a:t>
            </a:r>
            <a:r>
              <a:rPr dirty="0" err="1"/>
              <a:t>TCheckBox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TLayout</a:t>
            </a:r>
            <a:r>
              <a:rPr dirty="0"/>
              <a:t>, </a:t>
            </a:r>
            <a:r>
              <a:rPr dirty="0" err="1"/>
              <a:t>TPanel</a:t>
            </a:r>
            <a:r>
              <a:rPr dirty="0"/>
              <a:t>, </a:t>
            </a:r>
            <a:r>
              <a:rPr dirty="0" err="1"/>
              <a:t>TScrollBox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TMainMenu</a:t>
            </a:r>
            <a:r>
              <a:rPr dirty="0"/>
              <a:t>, </a:t>
            </a:r>
            <a:r>
              <a:rPr dirty="0" err="1"/>
              <a:t>TPopupMenu</a:t>
            </a:r>
            <a:r>
              <a:rPr dirty="0"/>
              <a:t>, </a:t>
            </a:r>
            <a:r>
              <a:rPr dirty="0" err="1"/>
              <a:t>TToolBar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TBindingsList</a:t>
            </a:r>
            <a:r>
              <a:rPr dirty="0"/>
              <a:t>, </a:t>
            </a:r>
            <a:r>
              <a:rPr dirty="0" err="1"/>
              <a:t>TPrototypeBindSource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TTimer</a:t>
            </a:r>
            <a:r>
              <a:rPr dirty="0"/>
              <a:t>, </a:t>
            </a:r>
            <a:r>
              <a:rPr dirty="0" err="1"/>
              <a:t>TImageList</a:t>
            </a:r>
            <a:r>
              <a:rPr dirty="0"/>
              <a:t>, </a:t>
            </a:r>
            <a:r>
              <a:rPr dirty="0" err="1"/>
              <a:t>TStatusBar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"Se </a:t>
            </a:r>
            <a:r>
              <a:rPr dirty="0" err="1"/>
              <a:t>compila</a:t>
            </a:r>
            <a:r>
              <a:rPr dirty="0"/>
              <a:t>, </a:t>
            </a:r>
            <a:r>
              <a:rPr dirty="0" err="1"/>
              <a:t>funciona</a:t>
            </a:r>
            <a:r>
              <a:rPr dirty="0"/>
              <a:t>!" 😎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AC785B-A5CF-FEF6-4050-9D97BE2E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2" y="1600200"/>
            <a:ext cx="69342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772E857-8A29-C7CF-496A-368F2EB067BA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749CA3D2-39E6-B059-FC07-907646E00D1C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7FFA06EC-448E-3128-CEEC-C7B81C8222A0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6BB025A7-D2BF-62D7-2456-1FF9D3FE85FD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4C6767E-CE03-3C1F-905A-85691C2FCF6D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11492558-546A-9F8E-AF37-AB1FE8A1A093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296F6D22-9E4F-0DE1-55E0-6CBC0B5589F5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687800" cy="1143000"/>
          </a:xfrm>
        </p:spPr>
        <p:txBody>
          <a:bodyPr>
            <a:normAutofit/>
          </a:bodyPr>
          <a:lstStyle/>
          <a:p>
            <a:pPr algn="l">
              <a:defRPr sz="3200" b="1">
                <a:latin typeface="Arial"/>
              </a:defRPr>
            </a:pPr>
            <a:r>
              <a:rPr sz="3600" dirty="0" err="1"/>
              <a:t>Ajustes</a:t>
            </a:r>
            <a:r>
              <a:rPr sz="3600" dirty="0"/>
              <a:t> </a:t>
            </a:r>
            <a:r>
              <a:rPr sz="3600" dirty="0" err="1"/>
              <a:t>Necessários</a:t>
            </a:r>
            <a:r>
              <a:rPr sz="3600" dirty="0"/>
              <a:t>: </a:t>
            </a:r>
            <a:r>
              <a:rPr sz="3600" dirty="0" err="1"/>
              <a:t>Os</a:t>
            </a:r>
            <a:r>
              <a:rPr sz="3600" dirty="0"/>
              <a:t> </a:t>
            </a:r>
            <a:r>
              <a:rPr sz="3600" dirty="0" err="1"/>
              <a:t>Pequenos</a:t>
            </a:r>
            <a:r>
              <a:rPr sz="3600" dirty="0"/>
              <a:t> </a:t>
            </a:r>
            <a:r>
              <a:rPr sz="3600" dirty="0" err="1"/>
              <a:t>Detalhes</a:t>
            </a:r>
            <a:endParaRPr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992600" cy="811530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Situações</a:t>
            </a:r>
            <a:r>
              <a:rPr dirty="0"/>
              <a:t> que </a:t>
            </a:r>
            <a:r>
              <a:rPr dirty="0" err="1"/>
              <a:t>precisam</a:t>
            </a:r>
            <a:r>
              <a:rPr dirty="0"/>
              <a:t> de </a:t>
            </a:r>
            <a:r>
              <a:rPr dirty="0" err="1"/>
              <a:t>atenção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Ponteiros</a:t>
            </a:r>
            <a:r>
              <a:rPr dirty="0"/>
              <a:t> e Handles: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// ❌ </a:t>
            </a:r>
            <a:r>
              <a:rPr dirty="0" err="1"/>
              <a:t>Problemático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var Handle: Integer;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Handle := Integer(</a:t>
            </a:r>
            <a:r>
              <a:rPr dirty="0" err="1"/>
              <a:t>GetWindowHandle</a:t>
            </a:r>
            <a:r>
              <a:rPr dirty="0"/>
              <a:t>);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// ✅ </a:t>
            </a:r>
            <a:r>
              <a:rPr dirty="0" err="1"/>
              <a:t>Correto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var Handle: </a:t>
            </a:r>
            <a:r>
              <a:rPr dirty="0" err="1"/>
              <a:t>NativeInt</a:t>
            </a:r>
            <a:r>
              <a:rPr dirty="0"/>
              <a:t>;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Handle := </a:t>
            </a:r>
            <a:r>
              <a:rPr dirty="0" err="1"/>
              <a:t>NativeInt</a:t>
            </a:r>
            <a:r>
              <a:rPr dirty="0"/>
              <a:t>(</a:t>
            </a:r>
            <a:r>
              <a:rPr dirty="0" err="1"/>
              <a:t>GetWindowHandle</a:t>
            </a:r>
            <a:r>
              <a:rPr dirty="0"/>
              <a:t>);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DLLs </a:t>
            </a:r>
            <a:r>
              <a:rPr dirty="0" err="1"/>
              <a:t>Externas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DLLs de 32 bits NÃO </a:t>
            </a:r>
            <a:r>
              <a:rPr dirty="0" err="1"/>
              <a:t>funcionam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Win64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Precisa</a:t>
            </a:r>
            <a:r>
              <a:rPr dirty="0"/>
              <a:t> da </a:t>
            </a:r>
            <a:r>
              <a:rPr dirty="0" err="1"/>
              <a:t>versão</a:t>
            </a:r>
            <a:r>
              <a:rPr dirty="0"/>
              <a:t> 64 bits da DLL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Exemplo</a:t>
            </a:r>
            <a:r>
              <a:rPr dirty="0"/>
              <a:t>: sqlite3.dll, mysql.dll, etc.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Assembly Inline: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Não</a:t>
            </a:r>
            <a:r>
              <a:rPr dirty="0"/>
              <a:t> </a:t>
            </a:r>
            <a:r>
              <a:rPr dirty="0" err="1"/>
              <a:t>suportado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Win64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Migrar</a:t>
            </a:r>
            <a:r>
              <a:rPr dirty="0"/>
              <a:t> para Pascal puro </a:t>
            </a:r>
            <a:r>
              <a:rPr dirty="0" err="1"/>
              <a:t>ou</a:t>
            </a:r>
            <a:r>
              <a:rPr dirty="0"/>
              <a:t> DLL externa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"</a:t>
            </a:r>
            <a:r>
              <a:rPr dirty="0" err="1"/>
              <a:t>Pequenos</a:t>
            </a:r>
            <a:r>
              <a:rPr dirty="0"/>
              <a:t> </a:t>
            </a:r>
            <a:r>
              <a:rPr dirty="0" err="1"/>
              <a:t>ajustes</a:t>
            </a:r>
            <a:r>
              <a:rPr dirty="0"/>
              <a:t>, </a:t>
            </a:r>
            <a:r>
              <a:rPr dirty="0" err="1"/>
              <a:t>grandes</a:t>
            </a:r>
            <a:r>
              <a:rPr dirty="0"/>
              <a:t> </a:t>
            </a:r>
            <a:r>
              <a:rPr dirty="0" err="1"/>
              <a:t>resultados</a:t>
            </a:r>
            <a:r>
              <a:rPr dirty="0"/>
              <a:t>!" 🔧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62540D7-1FD0-DF9C-CA51-4BAF40BB7F2C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79B89441-0662-C7EB-C326-767258467206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41224430-7555-219D-EB7B-E6A65D75E524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F39BEDA8-AC7C-A32E-F2DA-7893D1BCF120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363F3DA-528C-4062-E11F-B05801F6A593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AE06E5A1-791B-C68E-06C2-F7044509848F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7949DD5E-18D5-08B4-9BC9-8D0FCE33F28E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068800" cy="1143000"/>
          </a:xfrm>
        </p:spPr>
        <p:txBody>
          <a:bodyPr>
            <a:normAutofit/>
          </a:bodyPr>
          <a:lstStyle/>
          <a:p>
            <a:pPr algn="l">
              <a:defRPr sz="3200" b="1">
                <a:latin typeface="Arial"/>
              </a:defRPr>
            </a:pPr>
            <a:r>
              <a:rPr sz="3600" dirty="0" err="1"/>
              <a:t>Bibliotecas</a:t>
            </a:r>
            <a:r>
              <a:rPr sz="3600" dirty="0"/>
              <a:t> de </a:t>
            </a:r>
            <a:r>
              <a:rPr sz="3600" dirty="0" err="1"/>
              <a:t>Terceiros</a:t>
            </a:r>
            <a:r>
              <a:rPr sz="3600" dirty="0"/>
              <a:t>: O Time dos </a:t>
            </a:r>
            <a:r>
              <a:rPr sz="3600" dirty="0" err="1"/>
              <a:t>Campeões</a:t>
            </a:r>
            <a:endParaRPr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7373600" cy="8191500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Bibliotecas</a:t>
            </a:r>
            <a:r>
              <a:rPr dirty="0"/>
              <a:t> </a:t>
            </a:r>
            <a:r>
              <a:rPr dirty="0" err="1"/>
              <a:t>compatíveis</a:t>
            </a:r>
            <a:r>
              <a:rPr dirty="0"/>
              <a:t> com Win64: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ACBr</a:t>
            </a:r>
            <a:r>
              <a:rPr dirty="0"/>
              <a:t> (</a:t>
            </a:r>
            <a:r>
              <a:rPr dirty="0" err="1"/>
              <a:t>Automação</a:t>
            </a:r>
            <a:r>
              <a:rPr dirty="0"/>
              <a:t> </a:t>
            </a:r>
            <a:r>
              <a:rPr dirty="0" err="1"/>
              <a:t>Comercial</a:t>
            </a:r>
            <a:r>
              <a:rPr dirty="0"/>
              <a:t> </a:t>
            </a:r>
            <a:r>
              <a:rPr dirty="0" err="1"/>
              <a:t>Brasil</a:t>
            </a:r>
            <a:r>
              <a:rPr dirty="0"/>
              <a:t>):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NFe</a:t>
            </a:r>
            <a:r>
              <a:rPr dirty="0"/>
              <a:t>, </a:t>
            </a:r>
            <a:r>
              <a:rPr dirty="0" err="1"/>
              <a:t>NFCe</a:t>
            </a:r>
            <a:r>
              <a:rPr dirty="0"/>
              <a:t>, SAT, TEF, ECF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Totalmente</a:t>
            </a:r>
            <a:r>
              <a:rPr dirty="0"/>
              <a:t> </a:t>
            </a:r>
            <a:r>
              <a:rPr dirty="0" err="1"/>
              <a:t>compatível</a:t>
            </a:r>
            <a:r>
              <a:rPr dirty="0"/>
              <a:t> com Win64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"O </a:t>
            </a:r>
            <a:r>
              <a:rPr dirty="0" err="1"/>
              <a:t>canivete</a:t>
            </a:r>
            <a:r>
              <a:rPr dirty="0"/>
              <a:t> </a:t>
            </a:r>
            <a:r>
              <a:rPr dirty="0" err="1"/>
              <a:t>suíço</a:t>
            </a:r>
            <a:r>
              <a:rPr dirty="0"/>
              <a:t> do </a:t>
            </a:r>
            <a:r>
              <a:rPr dirty="0" err="1"/>
              <a:t>comércio</a:t>
            </a:r>
            <a:r>
              <a:rPr dirty="0"/>
              <a:t> </a:t>
            </a:r>
            <a:r>
              <a:rPr dirty="0" err="1"/>
              <a:t>brasileiro</a:t>
            </a:r>
            <a:r>
              <a:rPr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JEDI (Joint Endeavour of Delphi Innovators):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JCL (JEDI Code Library)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JVCL (JEDI Visual Component Library)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Suporte</a:t>
            </a:r>
            <a:r>
              <a:rPr dirty="0"/>
              <a:t> </a:t>
            </a:r>
            <a:r>
              <a:rPr dirty="0" err="1"/>
              <a:t>completo</a:t>
            </a:r>
            <a:r>
              <a:rPr dirty="0"/>
              <a:t> Win64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DevExpress: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Componentes</a:t>
            </a:r>
            <a:r>
              <a:rPr dirty="0"/>
              <a:t> </a:t>
            </a:r>
            <a:r>
              <a:rPr dirty="0" err="1"/>
              <a:t>visuais</a:t>
            </a:r>
            <a:r>
              <a:rPr dirty="0"/>
              <a:t> premium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Grids, </a:t>
            </a:r>
            <a:r>
              <a:rPr dirty="0" err="1"/>
              <a:t>editores</a:t>
            </a:r>
            <a:r>
              <a:rPr dirty="0"/>
              <a:t>, </a:t>
            </a:r>
            <a:r>
              <a:rPr dirty="0" err="1"/>
              <a:t>relatórios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Performance </a:t>
            </a:r>
            <a:r>
              <a:rPr dirty="0" err="1"/>
              <a:t>otimizada</a:t>
            </a:r>
            <a:r>
              <a:rPr dirty="0"/>
              <a:t> para Win64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FastReport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Gerador</a:t>
            </a:r>
            <a:r>
              <a:rPr dirty="0"/>
              <a:t> de </a:t>
            </a:r>
            <a:r>
              <a:rPr dirty="0" err="1"/>
              <a:t>relatórios</a:t>
            </a:r>
            <a:r>
              <a:rPr dirty="0"/>
              <a:t> </a:t>
            </a:r>
            <a:r>
              <a:rPr dirty="0" err="1"/>
              <a:t>profissional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Versão</a:t>
            </a:r>
            <a:r>
              <a:rPr dirty="0"/>
              <a:t> Win64 </a:t>
            </a:r>
            <a:r>
              <a:rPr dirty="0" err="1"/>
              <a:t>nativa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</a:t>
            </a:r>
            <a:r>
              <a:rPr dirty="0" err="1"/>
              <a:t>Relatórios</a:t>
            </a:r>
            <a:r>
              <a:rPr dirty="0"/>
              <a:t> que </a:t>
            </a:r>
            <a:r>
              <a:rPr dirty="0" err="1"/>
              <a:t>impressionam</a:t>
            </a:r>
            <a:r>
              <a:rPr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TMS Software: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Componentes</a:t>
            </a:r>
            <a:r>
              <a:rPr dirty="0"/>
              <a:t> </a:t>
            </a:r>
            <a:r>
              <a:rPr dirty="0" err="1"/>
              <a:t>diversos</a:t>
            </a:r>
            <a:r>
              <a:rPr dirty="0"/>
              <a:t> e </a:t>
            </a:r>
            <a:r>
              <a:rPr dirty="0" err="1"/>
              <a:t>modernos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Suporte</a:t>
            </a:r>
            <a:r>
              <a:rPr dirty="0"/>
              <a:t> </a:t>
            </a:r>
            <a:r>
              <a:rPr dirty="0" err="1"/>
              <a:t>completo</a:t>
            </a:r>
            <a:r>
              <a:rPr dirty="0"/>
              <a:t> Win64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</a:t>
            </a:r>
            <a:r>
              <a:rPr dirty="0" err="1"/>
              <a:t>Qualidade</a:t>
            </a:r>
            <a:r>
              <a:rPr dirty="0"/>
              <a:t> premium </a:t>
            </a:r>
            <a:r>
              <a:rPr dirty="0" err="1"/>
              <a:t>garantida</a:t>
            </a:r>
            <a:r>
              <a:rPr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"A </a:t>
            </a:r>
            <a:r>
              <a:rPr dirty="0" err="1"/>
              <a:t>comunidade</a:t>
            </a:r>
            <a:r>
              <a:rPr dirty="0"/>
              <a:t> Delphi </a:t>
            </a:r>
            <a:r>
              <a:rPr dirty="0" err="1"/>
              <a:t>não</a:t>
            </a:r>
            <a:r>
              <a:rPr dirty="0"/>
              <a:t> </a:t>
            </a:r>
            <a:r>
              <a:rPr dirty="0" err="1"/>
              <a:t>abandona</a:t>
            </a:r>
            <a:r>
              <a:rPr dirty="0"/>
              <a:t> </a:t>
            </a:r>
            <a:r>
              <a:rPr dirty="0" err="1"/>
              <a:t>ninguém</a:t>
            </a:r>
            <a:r>
              <a:rPr dirty="0"/>
              <a:t>!" 🤝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2C6E1C86-7C18-5C65-9DA8-365096ACC546}"/>
              </a:ext>
            </a:extLst>
          </p:cNvPr>
          <p:cNvGrpSpPr/>
          <p:nvPr/>
        </p:nvGrpSpPr>
        <p:grpSpPr>
          <a:xfrm>
            <a:off x="14110489" y="-334726"/>
            <a:ext cx="3491711" cy="3375005"/>
            <a:chOff x="0" y="0"/>
            <a:chExt cx="1168874" cy="1129805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0665A5A6-73C5-C624-ED85-C5DB1855D9A3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3"/>
              <a:stretch>
                <a:fillRect t="-1728" b="-1728"/>
              </a:stretch>
            </a:blipFill>
          </p:spPr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5117A15-604B-3CE7-6426-ABE17DF5A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89" y="2261896"/>
            <a:ext cx="6400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7496DCA-EEFB-DFEF-5D28-504BC5E2FF80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9447858-98D8-EEBB-DE7A-FF0330BE93B4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93E1BCA5-FAC9-56F0-58C8-986AE1F025F3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FC5A2F6E-F8FA-9AE4-A0B4-B1135F4AD01C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0F3F0DB-C5CA-E461-699B-14881BE55F14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E71AACF-C4EA-D688-CD1B-F0430826DF58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6AD4884A-0CE6-2A70-AA02-A87FECAB7404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916400" cy="1143000"/>
          </a:xfrm>
        </p:spPr>
        <p:txBody>
          <a:bodyPr/>
          <a:lstStyle/>
          <a:p>
            <a:pPr algn="l">
              <a:defRPr sz="3200" b="1">
                <a:latin typeface="Arial"/>
              </a:defRPr>
            </a:pPr>
            <a:r>
              <a:rPr dirty="0" err="1"/>
              <a:t>Últimas</a:t>
            </a:r>
            <a:r>
              <a:rPr dirty="0"/>
              <a:t> </a:t>
            </a:r>
            <a:r>
              <a:rPr dirty="0" err="1"/>
              <a:t>Melhorias</a:t>
            </a:r>
            <a:r>
              <a:rPr dirty="0"/>
              <a:t>: </a:t>
            </a:r>
            <a:r>
              <a:rPr dirty="0" err="1"/>
              <a:t>Compilador</a:t>
            </a:r>
            <a:r>
              <a:rPr dirty="0"/>
              <a:t> Sempre </a:t>
            </a:r>
            <a:r>
              <a:rPr dirty="0" err="1"/>
              <a:t>Evoluindo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916400" cy="8115300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Melhorias</a:t>
            </a:r>
            <a:r>
              <a:rPr dirty="0"/>
              <a:t> </a:t>
            </a:r>
            <a:r>
              <a:rPr dirty="0" err="1"/>
              <a:t>recentes</a:t>
            </a:r>
            <a:r>
              <a:rPr dirty="0"/>
              <a:t> no </a:t>
            </a:r>
            <a:r>
              <a:rPr dirty="0" err="1"/>
              <a:t>compilador</a:t>
            </a:r>
            <a:r>
              <a:rPr dirty="0"/>
              <a:t> Win64: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Delphi 11 Alexandria (2021):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Otimizações</a:t>
            </a:r>
            <a:r>
              <a:rPr dirty="0"/>
              <a:t> de performance </a:t>
            </a:r>
            <a:r>
              <a:rPr dirty="0" err="1"/>
              <a:t>significativas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Melhor</a:t>
            </a:r>
            <a:r>
              <a:rPr dirty="0"/>
              <a:t> </a:t>
            </a:r>
            <a:r>
              <a:rPr dirty="0" err="1"/>
              <a:t>geração</a:t>
            </a:r>
            <a:r>
              <a:rPr dirty="0"/>
              <a:t> de </a:t>
            </a:r>
            <a:r>
              <a:rPr dirty="0" err="1"/>
              <a:t>código</a:t>
            </a:r>
            <a:r>
              <a:rPr dirty="0"/>
              <a:t> para x64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Suporte</a:t>
            </a:r>
            <a:r>
              <a:rPr dirty="0"/>
              <a:t> a </a:t>
            </a:r>
            <a:r>
              <a:rPr dirty="0" err="1"/>
              <a:t>instruções</a:t>
            </a:r>
            <a:r>
              <a:rPr dirty="0"/>
              <a:t> AVX2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"Mais </a:t>
            </a:r>
            <a:r>
              <a:rPr dirty="0" err="1"/>
              <a:t>rápido</a:t>
            </a:r>
            <a:r>
              <a:rPr dirty="0"/>
              <a:t> que café expresso!"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Delphi 12 Athens (2023):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Compilação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rápida</a:t>
            </a:r>
            <a:r>
              <a:rPr dirty="0"/>
              <a:t> (</a:t>
            </a:r>
            <a:r>
              <a:rPr dirty="0" err="1"/>
              <a:t>até</a:t>
            </a:r>
            <a:r>
              <a:rPr dirty="0"/>
              <a:t> 30%)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Melhor</a:t>
            </a:r>
            <a:r>
              <a:rPr dirty="0"/>
              <a:t> </a:t>
            </a:r>
            <a:r>
              <a:rPr dirty="0" err="1"/>
              <a:t>otimização</a:t>
            </a:r>
            <a:r>
              <a:rPr dirty="0"/>
              <a:t> de loops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Suporte</a:t>
            </a:r>
            <a:r>
              <a:rPr dirty="0"/>
              <a:t> </a:t>
            </a:r>
            <a:r>
              <a:rPr dirty="0" err="1"/>
              <a:t>aprimorado</a:t>
            </a:r>
            <a:r>
              <a:rPr dirty="0"/>
              <a:t> para multi-threading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Correções</a:t>
            </a:r>
            <a:r>
              <a:rPr dirty="0"/>
              <a:t> de bugs </a:t>
            </a:r>
            <a:r>
              <a:rPr dirty="0" err="1"/>
              <a:t>críticos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Novidades</a:t>
            </a:r>
            <a:r>
              <a:rPr dirty="0"/>
              <a:t> </a:t>
            </a:r>
            <a:r>
              <a:rPr dirty="0" err="1"/>
              <a:t>Contínuas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Melhor</a:t>
            </a:r>
            <a:r>
              <a:rPr dirty="0"/>
              <a:t> </a:t>
            </a:r>
            <a:r>
              <a:rPr dirty="0" err="1"/>
              <a:t>integração</a:t>
            </a:r>
            <a:r>
              <a:rPr dirty="0"/>
              <a:t> com Windows 11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Otimizações</a:t>
            </a:r>
            <a:r>
              <a:rPr dirty="0"/>
              <a:t> para </a:t>
            </a:r>
            <a:r>
              <a:rPr dirty="0" err="1"/>
              <a:t>processadores</a:t>
            </a:r>
            <a:r>
              <a:rPr dirty="0"/>
              <a:t> </a:t>
            </a:r>
            <a:r>
              <a:rPr dirty="0" err="1"/>
              <a:t>modernos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Suporte</a:t>
            </a:r>
            <a:r>
              <a:rPr dirty="0"/>
              <a:t> a </a:t>
            </a:r>
            <a:r>
              <a:rPr dirty="0" err="1"/>
              <a:t>novas</a:t>
            </a:r>
            <a:r>
              <a:rPr dirty="0"/>
              <a:t> APIs do Windows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"Sempre </a:t>
            </a:r>
            <a:r>
              <a:rPr dirty="0" err="1"/>
              <a:t>melhorando</a:t>
            </a:r>
            <a:r>
              <a:rPr dirty="0"/>
              <a:t>, </a:t>
            </a:r>
            <a:r>
              <a:rPr dirty="0" err="1"/>
              <a:t>nunca</a:t>
            </a:r>
            <a:r>
              <a:rPr dirty="0"/>
              <a:t> </a:t>
            </a:r>
            <a:r>
              <a:rPr dirty="0" err="1"/>
              <a:t>parando</a:t>
            </a:r>
            <a:r>
              <a:rPr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Resultado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Aplicações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rápidas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Compilação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eficiente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Menos bugs,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estabilidade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"O </a:t>
            </a:r>
            <a:r>
              <a:rPr dirty="0" err="1"/>
              <a:t>compilador</a:t>
            </a:r>
            <a:r>
              <a:rPr dirty="0"/>
              <a:t> que </a:t>
            </a:r>
            <a:r>
              <a:rPr dirty="0" err="1"/>
              <a:t>não</a:t>
            </a:r>
            <a:r>
              <a:rPr dirty="0"/>
              <a:t> para de </a:t>
            </a:r>
            <a:r>
              <a:rPr dirty="0" err="1"/>
              <a:t>evoluir</a:t>
            </a:r>
            <a:r>
              <a:rPr dirty="0"/>
              <a:t>!" 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BF27862-088B-FE33-7311-CAC1AA7033E7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7727E660-A9A5-D7A4-4FE0-BDD439F07916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CCE9E655-81D9-8E51-AA44-919E5C24B516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B46B9B01-3DEF-839F-60F5-0A416A9F832F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06F29C4-7F81-3466-3059-90C2E6AA5A5B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05F8109-33D2-88EE-317F-262389980278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E4214A6E-728D-8A7F-F72E-9CA21D0E3B84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687800" cy="1143000"/>
          </a:xfrm>
        </p:spPr>
        <p:txBody>
          <a:bodyPr/>
          <a:lstStyle/>
          <a:p>
            <a:pPr algn="l">
              <a:defRPr sz="3200" b="1">
                <a:latin typeface="Arial"/>
              </a:defRPr>
            </a:pPr>
            <a:r>
              <a:rPr dirty="0"/>
              <a:t>IDE Delphi Win64: O Futuro </a:t>
            </a:r>
            <a:r>
              <a:rPr lang="pt-BR" dirty="0"/>
              <a:t>já</a:t>
            </a:r>
            <a:r>
              <a:rPr dirty="0"/>
              <a:t> </a:t>
            </a:r>
            <a:r>
              <a:rPr dirty="0" err="1"/>
              <a:t>Cheg</a:t>
            </a:r>
            <a:r>
              <a:rPr lang="pt-BR" dirty="0"/>
              <a:t>ou</a:t>
            </a:r>
            <a:r>
              <a:rPr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916400" cy="7907926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Projeto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desenvolvimento</a:t>
            </a:r>
            <a:r>
              <a:rPr dirty="0"/>
              <a:t> pela Embarcadero: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Status </a:t>
            </a:r>
            <a:r>
              <a:rPr dirty="0" err="1"/>
              <a:t>Atual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IDE </a:t>
            </a:r>
            <a:r>
              <a:rPr dirty="0" err="1"/>
              <a:t>ainda</a:t>
            </a:r>
            <a:r>
              <a:rPr dirty="0"/>
              <a:t> é Win32</a:t>
            </a:r>
            <a:endParaRPr lang="pt-BR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lang="pt-BR" dirty="0"/>
              <a:t>• Projeto de migração para Win64 em andamento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Testes </a:t>
            </a:r>
            <a:r>
              <a:rPr lang="pt-BR" dirty="0"/>
              <a:t>já ocorrendo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</a:t>
            </a:r>
            <a:r>
              <a:rPr dirty="0" err="1"/>
              <a:t>Paciência</a:t>
            </a:r>
            <a:r>
              <a:rPr dirty="0"/>
              <a:t>, o </a:t>
            </a:r>
            <a:r>
              <a:rPr dirty="0" err="1"/>
              <a:t>melhor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vir</a:t>
            </a:r>
            <a:r>
              <a:rPr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Benefícios</a:t>
            </a:r>
            <a:r>
              <a:rPr dirty="0"/>
              <a:t> </a:t>
            </a:r>
            <a:r>
              <a:rPr dirty="0" err="1"/>
              <a:t>Esperados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Suporte</a:t>
            </a:r>
            <a:r>
              <a:rPr dirty="0"/>
              <a:t> a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memória</a:t>
            </a:r>
            <a:r>
              <a:rPr dirty="0"/>
              <a:t> para </a:t>
            </a:r>
            <a:r>
              <a:rPr dirty="0" err="1"/>
              <a:t>projetos</a:t>
            </a:r>
            <a:r>
              <a:rPr dirty="0"/>
              <a:t> </a:t>
            </a:r>
            <a:r>
              <a:rPr dirty="0" err="1"/>
              <a:t>gigantes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Performance </a:t>
            </a:r>
            <a:r>
              <a:rPr dirty="0" err="1"/>
              <a:t>melhorada</a:t>
            </a:r>
            <a:r>
              <a:rPr dirty="0"/>
              <a:t> da IDE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Estabilidade</a:t>
            </a:r>
            <a:r>
              <a:rPr dirty="0"/>
              <a:t> </a:t>
            </a:r>
            <a:r>
              <a:rPr dirty="0" err="1"/>
              <a:t>aprimorada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Melhor</a:t>
            </a:r>
            <a:r>
              <a:rPr dirty="0"/>
              <a:t> </a:t>
            </a:r>
            <a:r>
              <a:rPr dirty="0" err="1"/>
              <a:t>integração</a:t>
            </a:r>
            <a:r>
              <a:rPr dirty="0"/>
              <a:t> com Windows </a:t>
            </a:r>
            <a:r>
              <a:rPr dirty="0" err="1"/>
              <a:t>moderno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"IDE </a:t>
            </a:r>
            <a:r>
              <a:rPr dirty="0" err="1"/>
              <a:t>turbinada</a:t>
            </a:r>
            <a:r>
              <a:rPr dirty="0"/>
              <a:t> para </a:t>
            </a:r>
            <a:r>
              <a:rPr dirty="0" err="1"/>
              <a:t>desenvolvedores</a:t>
            </a:r>
            <a:r>
              <a:rPr dirty="0"/>
              <a:t> </a:t>
            </a:r>
            <a:r>
              <a:rPr dirty="0" err="1"/>
              <a:t>exigentes</a:t>
            </a:r>
            <a:r>
              <a:rPr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Enquanto</a:t>
            </a:r>
            <a:r>
              <a:rPr dirty="0"/>
              <a:t> </a:t>
            </a:r>
            <a:r>
              <a:rPr dirty="0" err="1"/>
              <a:t>isso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IDE Win32 </a:t>
            </a:r>
            <a:r>
              <a:rPr dirty="0" err="1"/>
              <a:t>atual</a:t>
            </a:r>
            <a:r>
              <a:rPr dirty="0"/>
              <a:t> é super </a:t>
            </a:r>
            <a:r>
              <a:rPr dirty="0" err="1"/>
              <a:t>estável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Compila</a:t>
            </a:r>
            <a:r>
              <a:rPr dirty="0"/>
              <a:t> </a:t>
            </a:r>
            <a:r>
              <a:rPr dirty="0" err="1"/>
              <a:t>perfeitamente</a:t>
            </a:r>
            <a:r>
              <a:rPr dirty="0"/>
              <a:t> para Win64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"Se </a:t>
            </a:r>
            <a:r>
              <a:rPr dirty="0" err="1"/>
              <a:t>não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quebrado</a:t>
            </a:r>
            <a:r>
              <a:rPr dirty="0"/>
              <a:t>, </a:t>
            </a:r>
            <a:r>
              <a:rPr dirty="0" err="1"/>
              <a:t>não</a:t>
            </a:r>
            <a:r>
              <a:rPr dirty="0"/>
              <a:t> </a:t>
            </a:r>
            <a:r>
              <a:rPr dirty="0" err="1"/>
              <a:t>mexe</a:t>
            </a:r>
            <a:r>
              <a:rPr dirty="0"/>
              <a:t>!" 😄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"O </a:t>
            </a:r>
            <a:r>
              <a:rPr dirty="0" err="1"/>
              <a:t>futuro</a:t>
            </a:r>
            <a:r>
              <a:rPr dirty="0"/>
              <a:t> da IDE </a:t>
            </a:r>
            <a:r>
              <a:rPr dirty="0" err="1"/>
              <a:t>será</a:t>
            </a:r>
            <a:r>
              <a:rPr dirty="0"/>
              <a:t> 64 bits de pura </a:t>
            </a:r>
            <a:r>
              <a:rPr dirty="0" err="1"/>
              <a:t>potência</a:t>
            </a:r>
            <a:r>
              <a:rPr dirty="0"/>
              <a:t>!" 💪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22C50272-0E07-E34E-C6F1-721CBABE13E4}"/>
              </a:ext>
            </a:extLst>
          </p:cNvPr>
          <p:cNvGrpSpPr/>
          <p:nvPr/>
        </p:nvGrpSpPr>
        <p:grpSpPr>
          <a:xfrm>
            <a:off x="14110489" y="-87303"/>
            <a:ext cx="3491711" cy="3375005"/>
            <a:chOff x="0" y="0"/>
            <a:chExt cx="1168874" cy="1129805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51853E8-9B16-AECA-F69C-196803B8C0FA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3"/>
              <a:stretch>
                <a:fillRect t="-1728" b="-172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681052"/>
            <a:ext cx="70183" cy="806351"/>
            <a:chOff x="0" y="0"/>
            <a:chExt cx="18484" cy="2123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84" cy="212372"/>
            </a:xfrm>
            <a:custGeom>
              <a:avLst/>
              <a:gdLst/>
              <a:ahLst/>
              <a:cxnLst/>
              <a:rect l="l" t="t" r="r" b="b"/>
              <a:pathLst>
                <a:path w="18484" h="212372">
                  <a:moveTo>
                    <a:pt x="0" y="0"/>
                  </a:moveTo>
                  <a:lnTo>
                    <a:pt x="18484" y="0"/>
                  </a:lnTo>
                  <a:lnTo>
                    <a:pt x="18484" y="212372"/>
                  </a:lnTo>
                  <a:lnTo>
                    <a:pt x="0" y="212372"/>
                  </a:ln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484" cy="25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143000"/>
            <a:ext cx="16230600" cy="167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8"/>
              </a:lnSpc>
            </a:pPr>
            <a:r>
              <a:rPr lang="pt-BR" sz="7200" dirty="0">
                <a:solidFill>
                  <a:srgbClr val="7030A0"/>
                </a:solidFill>
                <a:latin typeface="Audiowide"/>
                <a:ea typeface="Audiowide"/>
                <a:cs typeface="Audiowide"/>
                <a:sym typeface="Audiowide"/>
              </a:rPr>
              <a:t>Aplicações Win64 </a:t>
            </a:r>
            <a:r>
              <a:rPr lang="pt-BR" sz="6390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como posso evoluir do Win32</a:t>
            </a:r>
            <a:endParaRPr lang="en-US" sz="6390" dirty="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6943" y="2812962"/>
            <a:ext cx="14525773" cy="54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1"/>
              </a:lnSpc>
            </a:pPr>
            <a:r>
              <a:rPr lang="en-US" sz="3594" dirty="0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Juliomar Marchetti</a:t>
            </a:r>
          </a:p>
        </p:txBody>
      </p:sp>
      <p:grpSp>
        <p:nvGrpSpPr>
          <p:cNvPr id="15" name="Group 9">
            <a:extLst>
              <a:ext uri="{FF2B5EF4-FFF2-40B4-BE49-F238E27FC236}">
                <a16:creationId xmlns:a16="http://schemas.microsoft.com/office/drawing/2014/main" id="{D4F47AB3-5E32-CEE8-0D4A-EE8DA1A4157C}"/>
              </a:ext>
            </a:extLst>
          </p:cNvPr>
          <p:cNvGrpSpPr/>
          <p:nvPr/>
        </p:nvGrpSpPr>
        <p:grpSpPr>
          <a:xfrm>
            <a:off x="13718048" y="2088503"/>
            <a:ext cx="3767971" cy="3375005"/>
            <a:chOff x="0" y="0"/>
            <a:chExt cx="1018331" cy="1129805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3AF4D43-054B-B236-B6B1-E9451CE559D7}"/>
                </a:ext>
              </a:extLst>
            </p:cNvPr>
            <p:cNvSpPr/>
            <p:nvPr/>
          </p:nvSpPr>
          <p:spPr>
            <a:xfrm>
              <a:off x="0" y="0"/>
              <a:ext cx="1018331" cy="1129805"/>
            </a:xfrm>
            <a:custGeom>
              <a:avLst/>
              <a:gdLst/>
              <a:ahLst/>
              <a:cxnLst/>
              <a:rect l="l" t="t" r="r" b="b"/>
              <a:pathLst>
                <a:path w="1018331" h="1129805">
                  <a:moveTo>
                    <a:pt x="58535" y="0"/>
                  </a:moveTo>
                  <a:lnTo>
                    <a:pt x="959796" y="0"/>
                  </a:lnTo>
                  <a:cubicBezTo>
                    <a:pt x="975320" y="0"/>
                    <a:pt x="990209" y="6167"/>
                    <a:pt x="1001186" y="17145"/>
                  </a:cubicBezTo>
                  <a:cubicBezTo>
                    <a:pt x="1012164" y="28122"/>
                    <a:pt x="1018331" y="43011"/>
                    <a:pt x="1018331" y="58535"/>
                  </a:cubicBezTo>
                  <a:lnTo>
                    <a:pt x="1018331" y="1071270"/>
                  </a:lnTo>
                  <a:cubicBezTo>
                    <a:pt x="1018331" y="1086795"/>
                    <a:pt x="1012164" y="1101683"/>
                    <a:pt x="1001186" y="1112661"/>
                  </a:cubicBezTo>
                  <a:cubicBezTo>
                    <a:pt x="990209" y="1123638"/>
                    <a:pt x="975320" y="1129805"/>
                    <a:pt x="959796" y="1129805"/>
                  </a:cubicBezTo>
                  <a:lnTo>
                    <a:pt x="58535" y="1129805"/>
                  </a:lnTo>
                  <a:cubicBezTo>
                    <a:pt x="43011" y="1129805"/>
                    <a:pt x="28122" y="1123638"/>
                    <a:pt x="17145" y="1112661"/>
                  </a:cubicBezTo>
                  <a:cubicBezTo>
                    <a:pt x="6167" y="1101683"/>
                    <a:pt x="0" y="1086795"/>
                    <a:pt x="0" y="1071270"/>
                  </a:cubicBezTo>
                  <a:lnTo>
                    <a:pt x="0" y="58535"/>
                  </a:lnTo>
                  <a:cubicBezTo>
                    <a:pt x="0" y="43011"/>
                    <a:pt x="6167" y="28122"/>
                    <a:pt x="17145" y="17145"/>
                  </a:cubicBezTo>
                  <a:cubicBezTo>
                    <a:pt x="28122" y="6167"/>
                    <a:pt x="43011" y="0"/>
                    <a:pt x="58535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2D1BFF32-5CA2-678C-5B50-32BEBFE4F803}"/>
              </a:ext>
            </a:extLst>
          </p:cNvPr>
          <p:cNvGrpSpPr/>
          <p:nvPr/>
        </p:nvGrpSpPr>
        <p:grpSpPr>
          <a:xfrm>
            <a:off x="1028700" y="4962331"/>
            <a:ext cx="3491711" cy="3375005"/>
            <a:chOff x="0" y="0"/>
            <a:chExt cx="1168874" cy="1129805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A2C6B2D-04EB-1E7E-5090-57FC1F10CD85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4"/>
              <a:stretch>
                <a:fillRect t="-1728" b="-1728"/>
              </a:stretch>
            </a:blipFill>
          </p:spPr>
        </p:sp>
      </p:grpSp>
      <p:sp>
        <p:nvSpPr>
          <p:cNvPr id="20" name="TextBox 23">
            <a:extLst>
              <a:ext uri="{FF2B5EF4-FFF2-40B4-BE49-F238E27FC236}">
                <a16:creationId xmlns:a16="http://schemas.microsoft.com/office/drawing/2014/main" id="{3F0D2F77-576B-1494-DDA5-2D15AD3AEBD1}"/>
              </a:ext>
            </a:extLst>
          </p:cNvPr>
          <p:cNvSpPr txBox="1"/>
          <p:nvPr/>
        </p:nvSpPr>
        <p:spPr>
          <a:xfrm>
            <a:off x="11828049" y="588947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@juliomarmarchetti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EE247AE2-1CD6-FD22-D0B4-3B00242D42B5}"/>
              </a:ext>
            </a:extLst>
          </p:cNvPr>
          <p:cNvSpPr txBox="1"/>
          <p:nvPr/>
        </p:nvSpPr>
        <p:spPr>
          <a:xfrm>
            <a:off x="11828049" y="659869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</a:pPr>
            <a:r>
              <a:rPr lang="en-US" sz="2690" i="1" dirty="0" err="1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juliomarmarchetti</a:t>
            </a:r>
            <a:endParaRPr lang="en-US" sz="2690" i="1" dirty="0">
              <a:solidFill>
                <a:srgbClr val="FFFFFF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C059FDA9-E07A-1FF0-031B-C7BF2B10F95F}"/>
              </a:ext>
            </a:extLst>
          </p:cNvPr>
          <p:cNvSpPr txBox="1"/>
          <p:nvPr/>
        </p:nvSpPr>
        <p:spPr>
          <a:xfrm>
            <a:off x="11828049" y="730790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juliomarmarchetti@gmail.com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BA94119F-6883-B1CF-48DA-57C101343ED9}"/>
              </a:ext>
            </a:extLst>
          </p:cNvPr>
          <p:cNvSpPr txBox="1"/>
          <p:nvPr/>
        </p:nvSpPr>
        <p:spPr>
          <a:xfrm>
            <a:off x="11828049" y="801712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(49) 9 8426-8589</a:t>
            </a: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ED365BA9-1500-B4D4-145C-080870BAFAE1}"/>
              </a:ext>
            </a:extLst>
          </p:cNvPr>
          <p:cNvSpPr txBox="1"/>
          <p:nvPr/>
        </p:nvSpPr>
        <p:spPr>
          <a:xfrm>
            <a:off x="11084263" y="8655031"/>
            <a:ext cx="5860878" cy="3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https://www.juliomarmarchetti.com.br</a:t>
            </a: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2627EF75-30D0-31B2-5FF0-11EE91DC6F44}"/>
              </a:ext>
            </a:extLst>
          </p:cNvPr>
          <p:cNvSpPr txBox="1"/>
          <p:nvPr/>
        </p:nvSpPr>
        <p:spPr>
          <a:xfrm>
            <a:off x="4914647" y="5648608"/>
            <a:ext cx="4976081" cy="2009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</a:t>
            </a:r>
            <a:endParaRPr lang="en-US" sz="288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5347"/>
              </a:lnSpc>
            </a:pPr>
            <a:r>
              <a:rPr lang="en-US" sz="4383" b="1" dirty="0">
                <a:solidFill>
                  <a:srgbClr val="C907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#ECON26?</a:t>
            </a:r>
          </a:p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00B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QRCode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00B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pelo</a:t>
            </a:r>
            <a:r>
              <a:rPr lang="en-US" sz="2883" b="1" dirty="0">
                <a:solidFill>
                  <a:srgbClr val="00B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App </a:t>
            </a:r>
            <a:r>
              <a:rPr lang="en-US" sz="2883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</a:t>
            </a:r>
            <a:r>
              <a:rPr lang="en-US" sz="2883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avalie</a:t>
            </a:r>
            <a:r>
              <a:rPr lang="en-US" sz="2883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2883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palestra!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DCB8F8D-397D-E835-A475-64EBAAE7754C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EDD8339C-EF53-45AE-B745-10B850CA7C3C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3950C7F6-07B5-D19A-ADC7-1D6D59F40827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5B9A48F0-8AB0-5FCF-BDEF-B91AE184A603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03ACD7F-3FFE-828D-8944-83D20FD16D3E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51DE06B-02C4-B850-F6E7-45114E346390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A37E4ECD-1A57-E725-C8D1-18B6C8691077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</p:spPr>
        <p:txBody>
          <a:bodyPr/>
          <a:lstStyle/>
          <a:p>
            <a:pPr algn="l">
              <a:defRPr sz="3200" b="1">
                <a:latin typeface="Arial"/>
              </a:defRPr>
            </a:pPr>
            <a:r>
              <a:rPr dirty="0" err="1"/>
              <a:t>Conclusão</a:t>
            </a:r>
            <a:r>
              <a:rPr dirty="0"/>
              <a:t>: Delphi Win64 é o Futuro!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916400" cy="7962900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Por que </a:t>
            </a:r>
            <a:r>
              <a:rPr dirty="0" err="1"/>
              <a:t>migrar</a:t>
            </a:r>
            <a:r>
              <a:rPr dirty="0"/>
              <a:t> para Win64 com Delphi: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Performance: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Cálculos</a:t>
            </a:r>
            <a:r>
              <a:rPr dirty="0"/>
              <a:t> 20-40%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rápidos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Acesso</a:t>
            </a:r>
            <a:r>
              <a:rPr dirty="0"/>
              <a:t> a </a:t>
            </a:r>
            <a:r>
              <a:rPr dirty="0" err="1"/>
              <a:t>memória</a:t>
            </a:r>
            <a:r>
              <a:rPr dirty="0"/>
              <a:t> </a:t>
            </a:r>
            <a:r>
              <a:rPr dirty="0" err="1"/>
              <a:t>ilimitada</a:t>
            </a:r>
            <a:r>
              <a:rPr dirty="0"/>
              <a:t> (</a:t>
            </a:r>
            <a:r>
              <a:rPr dirty="0" err="1"/>
              <a:t>praticamente</a:t>
            </a:r>
            <a:r>
              <a:rPr dirty="0"/>
              <a:t>)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Melhor</a:t>
            </a:r>
            <a:r>
              <a:rPr dirty="0"/>
              <a:t> </a:t>
            </a:r>
            <a:r>
              <a:rPr dirty="0" err="1"/>
              <a:t>aproveitamento</a:t>
            </a:r>
            <a:r>
              <a:rPr dirty="0"/>
              <a:t> do hardware </a:t>
            </a:r>
            <a:r>
              <a:rPr dirty="0" err="1"/>
              <a:t>moderno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</a:t>
            </a:r>
            <a:r>
              <a:rPr dirty="0" err="1"/>
              <a:t>Velocidade</a:t>
            </a:r>
            <a:r>
              <a:rPr dirty="0"/>
              <a:t> que </a:t>
            </a:r>
            <a:r>
              <a:rPr dirty="0" err="1"/>
              <a:t>impressiona</a:t>
            </a:r>
            <a:r>
              <a:rPr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Facilidade</a:t>
            </a:r>
            <a:r>
              <a:rPr dirty="0"/>
              <a:t>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Migração</a:t>
            </a:r>
            <a:r>
              <a:rPr dirty="0"/>
              <a:t> simples: recompile e pronto!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Componentes</a:t>
            </a:r>
            <a:r>
              <a:rPr dirty="0"/>
              <a:t> </a:t>
            </a:r>
            <a:r>
              <a:rPr dirty="0" err="1"/>
              <a:t>nativos</a:t>
            </a:r>
            <a:r>
              <a:rPr dirty="0"/>
              <a:t> </a:t>
            </a:r>
            <a:r>
              <a:rPr dirty="0" err="1"/>
              <a:t>funcionam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Bibliotecas</a:t>
            </a:r>
            <a:r>
              <a:rPr dirty="0"/>
              <a:t> de </a:t>
            </a:r>
            <a:r>
              <a:rPr dirty="0" err="1"/>
              <a:t>terceiros</a:t>
            </a:r>
            <a:r>
              <a:rPr dirty="0"/>
              <a:t> </a:t>
            </a:r>
            <a:r>
              <a:rPr dirty="0" err="1"/>
              <a:t>disponíveis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</a:t>
            </a:r>
            <a:r>
              <a:rPr dirty="0" err="1"/>
              <a:t>Fácil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trocar de canal!"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Futuro: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Windows é 64 bits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padrão</a:t>
            </a: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Aplicações</a:t>
            </a:r>
            <a:r>
              <a:rPr dirty="0"/>
              <a:t> </a:t>
            </a:r>
            <a:r>
              <a:rPr dirty="0" err="1"/>
              <a:t>modernas</a:t>
            </a:r>
            <a:r>
              <a:rPr dirty="0"/>
              <a:t> </a:t>
            </a:r>
            <a:r>
              <a:rPr dirty="0" err="1"/>
              <a:t>exigem</a:t>
            </a:r>
            <a:r>
              <a:rPr dirty="0"/>
              <a:t> Win64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</a:t>
            </a:r>
            <a:r>
              <a:rPr dirty="0" err="1"/>
              <a:t>Suporte</a:t>
            </a:r>
            <a:r>
              <a:rPr dirty="0"/>
              <a:t> </a:t>
            </a:r>
            <a:r>
              <a:rPr dirty="0" err="1"/>
              <a:t>contínuo</a:t>
            </a:r>
            <a:r>
              <a:rPr dirty="0"/>
              <a:t> da Embarcadero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• "</a:t>
            </a:r>
            <a:r>
              <a:rPr dirty="0" err="1"/>
              <a:t>Quem</a:t>
            </a:r>
            <a:r>
              <a:rPr dirty="0"/>
              <a:t> </a:t>
            </a:r>
            <a:r>
              <a:rPr dirty="0" err="1"/>
              <a:t>não</a:t>
            </a:r>
            <a:r>
              <a:rPr dirty="0"/>
              <a:t> </a:t>
            </a:r>
            <a:r>
              <a:rPr dirty="0" err="1"/>
              <a:t>migra</a:t>
            </a:r>
            <a:r>
              <a:rPr dirty="0"/>
              <a:t>, </a:t>
            </a:r>
            <a:r>
              <a:rPr dirty="0" err="1"/>
              <a:t>fica</a:t>
            </a:r>
            <a:r>
              <a:rPr dirty="0"/>
              <a:t> para </a:t>
            </a:r>
            <a:r>
              <a:rPr dirty="0" err="1"/>
              <a:t>trás</a:t>
            </a:r>
            <a:r>
              <a:rPr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Delphi Win64: Onde performance </a:t>
            </a:r>
            <a:r>
              <a:rPr dirty="0" err="1"/>
              <a:t>encontra</a:t>
            </a:r>
            <a:r>
              <a:rPr dirty="0"/>
              <a:t> </a:t>
            </a:r>
            <a:r>
              <a:rPr dirty="0" err="1"/>
              <a:t>simplicidade</a:t>
            </a:r>
            <a:r>
              <a:rPr dirty="0"/>
              <a:t>!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/>
              <a:t>"Do Win32 </a:t>
            </a:r>
            <a:r>
              <a:rPr dirty="0" err="1"/>
              <a:t>ao</a:t>
            </a:r>
            <a:r>
              <a:rPr dirty="0"/>
              <a:t> Win64: Uma jornada de </a:t>
            </a:r>
            <a:r>
              <a:rPr dirty="0" err="1"/>
              <a:t>sucesso</a:t>
            </a:r>
            <a:r>
              <a:rPr dirty="0"/>
              <a:t>!" 🎉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dirty="0" err="1"/>
              <a:t>Obrigado</a:t>
            </a:r>
            <a:r>
              <a:rPr dirty="0"/>
              <a:t>! </a:t>
            </a:r>
            <a:r>
              <a:rPr dirty="0" err="1"/>
              <a:t>Dúvidas</a:t>
            </a:r>
            <a:r>
              <a:rPr dirty="0"/>
              <a:t>? 🤔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4091" r="-409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091029" y="1280959"/>
            <a:ext cx="3767971" cy="3375005"/>
            <a:chOff x="0" y="0"/>
            <a:chExt cx="1018331" cy="11298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8331" cy="1129805"/>
            </a:xfrm>
            <a:custGeom>
              <a:avLst/>
              <a:gdLst/>
              <a:ahLst/>
              <a:cxnLst/>
              <a:rect l="l" t="t" r="r" b="b"/>
              <a:pathLst>
                <a:path w="1018331" h="1129805">
                  <a:moveTo>
                    <a:pt x="58535" y="0"/>
                  </a:moveTo>
                  <a:lnTo>
                    <a:pt x="959796" y="0"/>
                  </a:lnTo>
                  <a:cubicBezTo>
                    <a:pt x="975320" y="0"/>
                    <a:pt x="990209" y="6167"/>
                    <a:pt x="1001186" y="17145"/>
                  </a:cubicBezTo>
                  <a:cubicBezTo>
                    <a:pt x="1012164" y="28122"/>
                    <a:pt x="1018331" y="43011"/>
                    <a:pt x="1018331" y="58535"/>
                  </a:cubicBezTo>
                  <a:lnTo>
                    <a:pt x="1018331" y="1071270"/>
                  </a:lnTo>
                  <a:cubicBezTo>
                    <a:pt x="1018331" y="1086795"/>
                    <a:pt x="1012164" y="1101683"/>
                    <a:pt x="1001186" y="1112661"/>
                  </a:cubicBezTo>
                  <a:cubicBezTo>
                    <a:pt x="990209" y="1123638"/>
                    <a:pt x="975320" y="1129805"/>
                    <a:pt x="959796" y="1129805"/>
                  </a:cubicBezTo>
                  <a:lnTo>
                    <a:pt x="58535" y="1129805"/>
                  </a:lnTo>
                  <a:cubicBezTo>
                    <a:pt x="43011" y="1129805"/>
                    <a:pt x="28122" y="1123638"/>
                    <a:pt x="17145" y="1112661"/>
                  </a:cubicBezTo>
                  <a:cubicBezTo>
                    <a:pt x="6167" y="1101683"/>
                    <a:pt x="0" y="1086795"/>
                    <a:pt x="0" y="1071270"/>
                  </a:cubicBezTo>
                  <a:lnTo>
                    <a:pt x="0" y="58535"/>
                  </a:lnTo>
                  <a:cubicBezTo>
                    <a:pt x="0" y="43011"/>
                    <a:pt x="6167" y="28122"/>
                    <a:pt x="17145" y="17145"/>
                  </a:cubicBezTo>
                  <a:cubicBezTo>
                    <a:pt x="28122" y="6167"/>
                    <a:pt x="43011" y="0"/>
                    <a:pt x="58535" y="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1280959"/>
            <a:ext cx="2099880" cy="372729"/>
          </a:xfrm>
          <a:custGeom>
            <a:avLst/>
            <a:gdLst/>
            <a:ahLst/>
            <a:cxnLst/>
            <a:rect l="l" t="t" r="r" b="b"/>
            <a:pathLst>
              <a:path w="2099880" h="372729">
                <a:moveTo>
                  <a:pt x="0" y="0"/>
                </a:moveTo>
                <a:lnTo>
                  <a:pt x="2099880" y="0"/>
                </a:lnTo>
                <a:lnTo>
                  <a:pt x="2099880" y="372729"/>
                </a:lnTo>
                <a:lnTo>
                  <a:pt x="0" y="372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4962331"/>
            <a:ext cx="3491711" cy="3375005"/>
            <a:chOff x="0" y="0"/>
            <a:chExt cx="1168874" cy="11298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6"/>
              <a:stretch>
                <a:fillRect t="-1728" b="-1728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1091029" y="5864505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91029" y="6573720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84263" y="7282935"/>
            <a:ext cx="391690" cy="378159"/>
          </a:xfrm>
          <a:custGeom>
            <a:avLst/>
            <a:gdLst/>
            <a:ahLst/>
            <a:cxnLst/>
            <a:rect l="l" t="t" r="r" b="b"/>
            <a:pathLst>
              <a:path w="391690" h="378159">
                <a:moveTo>
                  <a:pt x="0" y="0"/>
                </a:moveTo>
                <a:lnTo>
                  <a:pt x="391691" y="0"/>
                </a:lnTo>
                <a:lnTo>
                  <a:pt x="391691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094811" y="7992150"/>
            <a:ext cx="370596" cy="378159"/>
          </a:xfrm>
          <a:custGeom>
            <a:avLst/>
            <a:gdLst/>
            <a:ahLst/>
            <a:cxnLst/>
            <a:rect l="l" t="t" r="r" b="b"/>
            <a:pathLst>
              <a:path w="370596" h="378159">
                <a:moveTo>
                  <a:pt x="0" y="0"/>
                </a:moveTo>
                <a:lnTo>
                  <a:pt x="370595" y="0"/>
                </a:lnTo>
                <a:lnTo>
                  <a:pt x="370595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091029" y="5029006"/>
            <a:ext cx="6168271" cy="51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8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Juliomar Marchetti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758463"/>
            <a:ext cx="8862029" cy="160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107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6229"/>
              </a:lnSpc>
            </a:pPr>
            <a:r>
              <a:rPr lang="en-US" sz="6107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525421"/>
            <a:ext cx="8862029" cy="46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5"/>
              </a:lnSpc>
            </a:pP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047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14647" y="5648608"/>
            <a:ext cx="4976081" cy="2009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</a:t>
            </a:r>
            <a:endParaRPr lang="en-US" sz="2883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5347"/>
              </a:lnSpc>
            </a:pPr>
            <a:r>
              <a:rPr lang="en-US" sz="4383" b="1" dirty="0">
                <a:solidFill>
                  <a:srgbClr val="C907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#ECON26?</a:t>
            </a:r>
          </a:p>
          <a:p>
            <a:pPr algn="l">
              <a:lnSpc>
                <a:spcPts val="3517"/>
              </a:lnSpc>
            </a:pPr>
            <a:r>
              <a:rPr lang="en-US" sz="2883" b="1" dirty="0" err="1">
                <a:solidFill>
                  <a:srgbClr val="00B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</a:t>
            </a:r>
            <a:r>
              <a:rPr lang="en-US" sz="2883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QRCode</a:t>
            </a:r>
            <a:r>
              <a:rPr lang="en-US" sz="2883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rgbClr val="00B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pelo</a:t>
            </a:r>
            <a:r>
              <a:rPr lang="en-US" sz="2883" b="1" dirty="0">
                <a:solidFill>
                  <a:srgbClr val="00B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App </a:t>
            </a:r>
            <a:r>
              <a:rPr lang="en-US" sz="2883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</a:t>
            </a:r>
            <a:r>
              <a:rPr lang="en-US" sz="2883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avalie</a:t>
            </a:r>
            <a:r>
              <a:rPr lang="en-US" sz="2883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83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minha</a:t>
            </a:r>
            <a:r>
              <a:rPr lang="en-US" sz="2883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palestra!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28049" y="588947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@juliomarmarchetti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8049" y="659869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</a:pPr>
            <a:r>
              <a:rPr lang="en-US" sz="2690" i="1" dirty="0" err="1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juliomarmarchetti</a:t>
            </a:r>
            <a:endParaRPr lang="en-US" sz="2690" i="1" dirty="0">
              <a:solidFill>
                <a:srgbClr val="FFFFFF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28049" y="730790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juliomarmarchetti@gmail.com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28049" y="801712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(49) 9 8426-8589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9428-89C9-8DC3-3F8A-6045140DDEEE}"/>
              </a:ext>
            </a:extLst>
          </p:cNvPr>
          <p:cNvSpPr txBox="1"/>
          <p:nvPr/>
        </p:nvSpPr>
        <p:spPr>
          <a:xfrm>
            <a:off x="11084263" y="8655031"/>
            <a:ext cx="5860878" cy="34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https://www.juliomarmarchetti.com.br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9037D83-1595-E995-A4D3-538C9D745D30}"/>
              </a:ext>
            </a:extLst>
          </p:cNvPr>
          <p:cNvSpPr txBox="1"/>
          <p:nvPr/>
        </p:nvSpPr>
        <p:spPr>
          <a:xfrm>
            <a:off x="1342859" y="8821920"/>
            <a:ext cx="9070638" cy="53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6000" b="1" dirty="0" err="1">
                <a:solidFill>
                  <a:srgbClr val="92D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Estarei</a:t>
            </a:r>
            <a:r>
              <a:rPr lang="en-US" sz="6000" b="1" dirty="0">
                <a:solidFill>
                  <a:srgbClr val="92D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do </a:t>
            </a:r>
            <a:r>
              <a:rPr lang="en-US" sz="6000" b="1" dirty="0" err="1">
                <a:solidFill>
                  <a:srgbClr val="92D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mesmo</a:t>
            </a:r>
            <a:r>
              <a:rPr lang="en-US" sz="6000" b="1" dirty="0">
                <a:solidFill>
                  <a:srgbClr val="92D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000" b="1" dirty="0" err="1">
                <a:solidFill>
                  <a:srgbClr val="92D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jeito</a:t>
            </a:r>
            <a:r>
              <a:rPr lang="en-US" sz="6000" b="1" dirty="0">
                <a:solidFill>
                  <a:srgbClr val="92D05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8735-B2BD-1BFD-2F00-C2EB1D72D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6C6CDD7-4BD5-97B2-F4C3-933AB8835E01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5AC15FD-B93E-F83A-3201-C288EA9D2E60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93E1299-5EF0-F7FD-06C8-D362031B9897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378E0BD-51FD-B56A-2F55-6A7229764C36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6DA0D61-27A9-150B-5AF3-DE38D074793E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5034DE3-7B6C-D28F-D09A-51387DC3CCDE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657A969-99FD-C7C6-AE72-E7F06F615472}"/>
              </a:ext>
            </a:extLst>
          </p:cNvPr>
          <p:cNvSpPr/>
          <p:nvPr/>
        </p:nvSpPr>
        <p:spPr>
          <a:xfrm>
            <a:off x="35767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ABB121-9798-4101-B7A9-D7E795B08781}"/>
              </a:ext>
            </a:extLst>
          </p:cNvPr>
          <p:cNvSpPr>
            <a:spLocks noGrp="1"/>
          </p:cNvSpPr>
          <p:nvPr/>
        </p:nvSpPr>
        <p:spPr>
          <a:xfrm>
            <a:off x="685800" y="337343"/>
            <a:ext cx="13030200" cy="1039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3200" b="1">
                <a:latin typeface="Arial"/>
              </a:defRPr>
            </a:pPr>
            <a:r>
              <a:rPr dirty="0"/>
              <a:t>Agenda:</a:t>
            </a:r>
            <a:r>
              <a:rPr lang="pt-BR" dirty="0"/>
              <a:t>  </a:t>
            </a:r>
          </a:p>
          <a:p>
            <a:pPr algn="l">
              <a:defRPr sz="3200" b="1">
                <a:latin typeface="Arial"/>
              </a:defRPr>
            </a:pPr>
            <a:r>
              <a:rPr lang="pt-BR" sz="3600" dirty="0">
                <a:solidFill>
                  <a:srgbClr val="7030A0"/>
                </a:solidFill>
                <a:latin typeface="Audiowide"/>
                <a:ea typeface="Audiowide"/>
                <a:cs typeface="Audiowide"/>
                <a:sym typeface="Audiowide"/>
              </a:rPr>
              <a:t>Aplicações </a:t>
            </a:r>
            <a:r>
              <a:rPr lang="pt-BR" sz="3600" dirty="0">
                <a:latin typeface="Audiowide"/>
                <a:ea typeface="Audiowide"/>
                <a:cs typeface="Audiowide"/>
                <a:sym typeface="Audiowide"/>
              </a:rPr>
              <a:t>Win64 </a:t>
            </a:r>
            <a:r>
              <a:rPr lang="pt-BR" sz="3200" dirty="0">
                <a:latin typeface="Audiowide"/>
                <a:ea typeface="Audiowide"/>
                <a:cs typeface="Audiowide"/>
                <a:sym typeface="Audiowide"/>
              </a:rPr>
              <a:t>como posso evoluir do Win32</a:t>
            </a:r>
            <a:endParaRPr lang="en-US" sz="3200" dirty="0">
              <a:latin typeface="Audiowide"/>
              <a:ea typeface="Audiowide"/>
              <a:cs typeface="Audiowide"/>
              <a:sym typeface="Audiowide"/>
            </a:endParaRPr>
          </a:p>
          <a:p>
            <a:pPr algn="l">
              <a:defRPr sz="3200" b="1">
                <a:latin typeface="Arial"/>
              </a:defRPr>
            </a:pP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82FFDE-E1FC-FC21-5033-2C7FFD8D5326}"/>
              </a:ext>
            </a:extLst>
          </p:cNvPr>
          <p:cNvSpPr>
            <a:spLocks noGrp="1"/>
          </p:cNvSpPr>
          <p:nvPr/>
        </p:nvSpPr>
        <p:spPr>
          <a:xfrm>
            <a:off x="685800" y="1352777"/>
            <a:ext cx="10287000" cy="4476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2800">
                <a:latin typeface="Arial"/>
              </a:defRPr>
            </a:pPr>
            <a:r>
              <a:rPr sz="2800" dirty="0"/>
              <a:t>1. </a:t>
            </a:r>
            <a:r>
              <a:rPr sz="2800" dirty="0" err="1"/>
              <a:t>Arquitetura</a:t>
            </a:r>
            <a:r>
              <a:rPr sz="2800" dirty="0"/>
              <a:t> x86: A Base de </a:t>
            </a:r>
            <a:r>
              <a:rPr sz="2800" dirty="0" err="1"/>
              <a:t>Tudo</a:t>
            </a:r>
            <a:endParaRPr sz="2800" dirty="0"/>
          </a:p>
          <a:p>
            <a:pPr algn="l">
              <a:defRPr sz="2800">
                <a:latin typeface="Arial"/>
              </a:defRPr>
            </a:pPr>
            <a:r>
              <a:rPr sz="2800" dirty="0"/>
              <a:t>2. </a:t>
            </a:r>
            <a:r>
              <a:rPr sz="2800" dirty="0" err="1"/>
              <a:t>Arquitetura</a:t>
            </a:r>
            <a:r>
              <a:rPr sz="2800" dirty="0"/>
              <a:t> x64: A </a:t>
            </a:r>
            <a:r>
              <a:rPr sz="2800" dirty="0" err="1"/>
              <a:t>Evolução</a:t>
            </a:r>
            <a:r>
              <a:rPr sz="2800" dirty="0"/>
              <a:t> </a:t>
            </a:r>
            <a:r>
              <a:rPr sz="2800" dirty="0" err="1"/>
              <a:t>Necessária</a:t>
            </a:r>
            <a:endParaRPr sz="2800" dirty="0"/>
          </a:p>
          <a:p>
            <a:pPr algn="l">
              <a:defRPr sz="2800">
                <a:latin typeface="Arial"/>
              </a:defRPr>
            </a:pPr>
            <a:r>
              <a:rPr sz="2800" dirty="0"/>
              <a:t>3. Delphi XE2: O Marco do Win64</a:t>
            </a:r>
          </a:p>
          <a:p>
            <a:pPr algn="l">
              <a:defRPr sz="2800">
                <a:latin typeface="Arial"/>
              </a:defRPr>
            </a:pPr>
            <a:r>
              <a:rPr sz="2800" dirty="0"/>
              <a:t>4. VCL Win64: Performance Nativa</a:t>
            </a:r>
          </a:p>
          <a:p>
            <a:pPr algn="l">
              <a:defRPr sz="2800">
                <a:latin typeface="Arial"/>
              </a:defRPr>
            </a:pPr>
            <a:r>
              <a:rPr sz="2800" dirty="0"/>
              <a:t>5. FMX Win64: </a:t>
            </a:r>
            <a:r>
              <a:rPr sz="2800" dirty="0" err="1"/>
              <a:t>Multiplataforma</a:t>
            </a:r>
            <a:r>
              <a:rPr sz="2800" dirty="0"/>
              <a:t> </a:t>
            </a:r>
            <a:r>
              <a:rPr sz="2800" dirty="0" err="1"/>
              <a:t>Poderoso</a:t>
            </a:r>
            <a:endParaRPr sz="2800" dirty="0"/>
          </a:p>
          <a:p>
            <a:pPr algn="l">
              <a:defRPr sz="2800">
                <a:latin typeface="Arial"/>
              </a:defRPr>
            </a:pPr>
            <a:r>
              <a:rPr sz="2800" dirty="0"/>
              <a:t>6. </a:t>
            </a:r>
            <a:r>
              <a:rPr sz="2800" dirty="0" err="1"/>
              <a:t>Comparativo</a:t>
            </a:r>
            <a:r>
              <a:rPr sz="2800" dirty="0"/>
              <a:t> VCL vs FMX</a:t>
            </a:r>
          </a:p>
          <a:p>
            <a:pPr algn="l">
              <a:defRPr sz="2800">
                <a:latin typeface="Arial"/>
              </a:defRPr>
            </a:pPr>
            <a:r>
              <a:rPr sz="2800" dirty="0"/>
              <a:t>7. </a:t>
            </a:r>
            <a:r>
              <a:rPr sz="2800" dirty="0" err="1"/>
              <a:t>Alocação</a:t>
            </a:r>
            <a:r>
              <a:rPr sz="2800" dirty="0"/>
              <a:t> de </a:t>
            </a:r>
            <a:r>
              <a:rPr sz="2800" dirty="0" err="1"/>
              <a:t>Memória</a:t>
            </a:r>
            <a:r>
              <a:rPr sz="2800" dirty="0"/>
              <a:t>: 32 vs 64 bits</a:t>
            </a:r>
          </a:p>
          <a:p>
            <a:pPr algn="l">
              <a:defRPr sz="2800">
                <a:latin typeface="Arial"/>
              </a:defRPr>
            </a:pPr>
            <a:r>
              <a:rPr sz="2800" dirty="0"/>
              <a:t>8. Performance de </a:t>
            </a:r>
            <a:r>
              <a:rPr sz="2800" dirty="0" err="1"/>
              <a:t>Processadores</a:t>
            </a:r>
            <a:endParaRPr sz="2800" dirty="0"/>
          </a:p>
          <a:p>
            <a:pPr algn="l">
              <a:defRPr sz="2800">
                <a:latin typeface="Arial"/>
              </a:defRPr>
            </a:pPr>
            <a:r>
              <a:rPr sz="2800" dirty="0"/>
              <a:t>9. </a:t>
            </a:r>
            <a:r>
              <a:rPr sz="2800" dirty="0" err="1"/>
              <a:t>Comparação</a:t>
            </a:r>
            <a:r>
              <a:rPr sz="2800" dirty="0"/>
              <a:t> de </a:t>
            </a:r>
            <a:r>
              <a:rPr sz="2800" dirty="0" err="1"/>
              <a:t>Cálculos</a:t>
            </a:r>
            <a:r>
              <a:rPr sz="2800" dirty="0"/>
              <a:t>: Código </a:t>
            </a:r>
            <a:r>
              <a:rPr sz="2800" dirty="0" err="1"/>
              <a:t>na</a:t>
            </a:r>
            <a:r>
              <a:rPr sz="2800" dirty="0"/>
              <a:t> </a:t>
            </a:r>
            <a:r>
              <a:rPr sz="2800" dirty="0" err="1"/>
              <a:t>Prática</a:t>
            </a:r>
            <a:endParaRPr sz="2800" dirty="0"/>
          </a:p>
          <a:p>
            <a:pPr algn="l">
              <a:defRPr sz="2800">
                <a:latin typeface="Arial"/>
              </a:defRPr>
            </a:pPr>
            <a:r>
              <a:rPr sz="2800" dirty="0"/>
              <a:t>10. </a:t>
            </a:r>
            <a:r>
              <a:rPr sz="2800" dirty="0" err="1"/>
              <a:t>Componentes</a:t>
            </a:r>
            <a:r>
              <a:rPr sz="2800" dirty="0"/>
              <a:t> </a:t>
            </a:r>
            <a:r>
              <a:rPr sz="2800" dirty="0" err="1"/>
              <a:t>Nativos</a:t>
            </a:r>
            <a:r>
              <a:rPr sz="2800" dirty="0"/>
              <a:t> Win64</a:t>
            </a:r>
          </a:p>
          <a:p>
            <a:pPr algn="l">
              <a:defRPr sz="2800">
                <a:latin typeface="Arial"/>
              </a:defRPr>
            </a:pPr>
            <a:r>
              <a:rPr sz="2800" dirty="0"/>
              <a:t>11. </a:t>
            </a:r>
            <a:r>
              <a:rPr sz="2800" dirty="0" err="1"/>
              <a:t>Bibliotecas</a:t>
            </a:r>
            <a:r>
              <a:rPr sz="2800" dirty="0"/>
              <a:t> de </a:t>
            </a:r>
            <a:r>
              <a:rPr sz="2800" dirty="0" err="1"/>
              <a:t>Terceiros</a:t>
            </a:r>
            <a:r>
              <a:rPr sz="2800" dirty="0"/>
              <a:t> </a:t>
            </a:r>
            <a:r>
              <a:rPr sz="2800" dirty="0" err="1"/>
              <a:t>Compatíveis</a:t>
            </a:r>
            <a:endParaRPr sz="2800" dirty="0"/>
          </a:p>
          <a:p>
            <a:pPr algn="l">
              <a:defRPr sz="2800">
                <a:latin typeface="Arial"/>
              </a:defRPr>
            </a:pPr>
            <a:r>
              <a:rPr sz="2800" dirty="0"/>
              <a:t>12. </a:t>
            </a:r>
            <a:r>
              <a:rPr sz="2800" dirty="0" err="1"/>
              <a:t>Últimas</a:t>
            </a:r>
            <a:r>
              <a:rPr sz="2800" dirty="0"/>
              <a:t> </a:t>
            </a:r>
            <a:r>
              <a:rPr sz="2800" dirty="0" err="1"/>
              <a:t>Melhorias</a:t>
            </a:r>
            <a:r>
              <a:rPr sz="2800" dirty="0"/>
              <a:t> do </a:t>
            </a:r>
            <a:r>
              <a:rPr sz="2800" dirty="0" err="1"/>
              <a:t>Compilador</a:t>
            </a:r>
            <a:endParaRPr sz="2800" dirty="0"/>
          </a:p>
          <a:p>
            <a:pPr algn="l">
              <a:defRPr sz="2800">
                <a:latin typeface="Arial"/>
              </a:defRPr>
            </a:pPr>
            <a:r>
              <a:rPr sz="2800" dirty="0"/>
              <a:t>13. IDE Delphi Win64: O </a:t>
            </a:r>
            <a:r>
              <a:rPr lang="pt-BR" sz="2800" dirty="0"/>
              <a:t>é o </a:t>
            </a:r>
            <a:r>
              <a:rPr sz="2800" dirty="0"/>
              <a:t>Futuro</a:t>
            </a:r>
          </a:p>
        </p:txBody>
      </p:sp>
      <p:grpSp>
        <p:nvGrpSpPr>
          <p:cNvPr id="9" name="Group 12">
            <a:extLst>
              <a:ext uri="{FF2B5EF4-FFF2-40B4-BE49-F238E27FC236}">
                <a16:creationId xmlns:a16="http://schemas.microsoft.com/office/drawing/2014/main" id="{A1BE59C7-D793-76FD-BD1E-4113066CC4A4}"/>
              </a:ext>
            </a:extLst>
          </p:cNvPr>
          <p:cNvGrpSpPr/>
          <p:nvPr/>
        </p:nvGrpSpPr>
        <p:grpSpPr>
          <a:xfrm>
            <a:off x="13751767" y="216034"/>
            <a:ext cx="3491711" cy="3375005"/>
            <a:chOff x="0" y="0"/>
            <a:chExt cx="1168874" cy="1129805"/>
          </a:xfrm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CCF6EA93-B904-EB71-400B-1171B4AFCA86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3"/>
              <a:stretch>
                <a:fillRect t="-1728" b="-1728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03736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C4E2F-BE4C-F9C8-0A1C-91A19F9C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CD0A08-A752-C17F-5D5D-AF7D320EB45A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9CA39E-90A4-B3AE-AB0A-B8519B2A3684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E8228F-BC59-5705-19D1-7523D7A5C107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44497C0-ADDE-F70D-FD41-26DB1D96B12F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B1BDA3-DC33-A7F4-00C4-283973B1D00B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08D00A-784E-1D2A-B082-02F61FFBD53C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B1486E9-7828-C6EA-F84D-6D2356E48F6E}"/>
              </a:ext>
            </a:extLst>
          </p:cNvPr>
          <p:cNvSpPr/>
          <p:nvPr/>
        </p:nvSpPr>
        <p:spPr>
          <a:xfrm>
            <a:off x="-4" y="-1021792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CAB68B-E0DC-1188-C3FB-F26BEA88D4DE}"/>
              </a:ext>
            </a:extLst>
          </p:cNvPr>
          <p:cNvSpPr>
            <a:spLocks noGrp="1"/>
          </p:cNvSpPr>
          <p:nvPr/>
        </p:nvSpPr>
        <p:spPr>
          <a:xfrm>
            <a:off x="952500" y="1113585"/>
            <a:ext cx="16383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3200" b="1">
                <a:latin typeface="Arial"/>
              </a:defRPr>
            </a:pPr>
            <a:r>
              <a:rPr sz="4000" dirty="0" err="1"/>
              <a:t>Arquitetura</a:t>
            </a:r>
            <a:r>
              <a:rPr sz="4000" dirty="0"/>
              <a:t> x86: Onde </a:t>
            </a:r>
            <a:r>
              <a:rPr sz="4000" dirty="0" err="1"/>
              <a:t>Tudo</a:t>
            </a:r>
            <a:r>
              <a:rPr sz="4000" dirty="0"/>
              <a:t> </a:t>
            </a:r>
            <a:r>
              <a:rPr sz="4000" dirty="0" err="1"/>
              <a:t>Começou</a:t>
            </a:r>
            <a:endParaRPr sz="4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B1F06C-1C85-0CBE-A041-AF9D584C6D42}"/>
              </a:ext>
            </a:extLst>
          </p:cNvPr>
          <p:cNvSpPr>
            <a:spLocks noGrp="1"/>
          </p:cNvSpPr>
          <p:nvPr/>
        </p:nvSpPr>
        <p:spPr>
          <a:xfrm>
            <a:off x="952500" y="2439147"/>
            <a:ext cx="16383000" cy="6500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2800">
                <a:latin typeface="Arial"/>
              </a:defRPr>
            </a:pPr>
            <a:r>
              <a:rPr sz="4000" dirty="0"/>
              <a:t> </a:t>
            </a:r>
            <a:r>
              <a:rPr sz="4000" dirty="0" err="1"/>
              <a:t>Nasceu</a:t>
            </a:r>
            <a:r>
              <a:rPr sz="4000" dirty="0"/>
              <a:t> </a:t>
            </a:r>
            <a:r>
              <a:rPr sz="4000" dirty="0" err="1"/>
              <a:t>em</a:t>
            </a:r>
            <a:r>
              <a:rPr sz="4000" dirty="0"/>
              <a:t> 1978 com o Intel 8086 - o "</a:t>
            </a:r>
            <a:r>
              <a:rPr sz="4000" dirty="0" err="1"/>
              <a:t>avô</a:t>
            </a:r>
            <a:r>
              <a:rPr sz="4000" dirty="0"/>
              <a:t>" dos PCs </a:t>
            </a:r>
            <a:r>
              <a:rPr sz="4000" dirty="0" err="1"/>
              <a:t>modernos</a:t>
            </a:r>
            <a:endParaRPr sz="4000" dirty="0"/>
          </a:p>
          <a:p>
            <a:pPr algn="l">
              <a:defRPr sz="2800">
                <a:latin typeface="Arial"/>
              </a:defRPr>
            </a:pPr>
            <a:r>
              <a:rPr sz="4000" dirty="0"/>
              <a:t> </a:t>
            </a:r>
            <a:r>
              <a:rPr sz="4000" dirty="0" err="1"/>
              <a:t>Evolução</a:t>
            </a:r>
            <a:r>
              <a:rPr sz="4000" dirty="0"/>
              <a:t>: 8086 → 80286 → 80386 → 80486 → Pentium</a:t>
            </a:r>
          </a:p>
          <a:p>
            <a:pPr algn="l">
              <a:defRPr sz="2800">
                <a:latin typeface="Arial"/>
              </a:defRPr>
            </a:pPr>
            <a:r>
              <a:rPr sz="4000" dirty="0"/>
              <a:t> </a:t>
            </a:r>
            <a:r>
              <a:rPr sz="4000" dirty="0" err="1"/>
              <a:t>Registradores</a:t>
            </a:r>
            <a:r>
              <a:rPr sz="4000" dirty="0"/>
              <a:t> de 32 bits (EAX, EBX, ECX, EDX...)</a:t>
            </a:r>
          </a:p>
          <a:p>
            <a:pPr algn="l">
              <a:defRPr sz="2800">
                <a:latin typeface="Arial"/>
              </a:defRPr>
            </a:pPr>
            <a:r>
              <a:rPr sz="4000" dirty="0"/>
              <a:t> </a:t>
            </a:r>
            <a:r>
              <a:rPr sz="4000" dirty="0" err="1"/>
              <a:t>Limite</a:t>
            </a:r>
            <a:r>
              <a:rPr sz="4000" dirty="0"/>
              <a:t> de </a:t>
            </a:r>
            <a:r>
              <a:rPr sz="4000" dirty="0" err="1"/>
              <a:t>memória</a:t>
            </a:r>
            <a:r>
              <a:rPr sz="4000" dirty="0"/>
              <a:t>: 4 GB (</a:t>
            </a:r>
            <a:r>
              <a:rPr sz="4000" dirty="0" err="1"/>
              <a:t>na</a:t>
            </a:r>
            <a:r>
              <a:rPr sz="4000" dirty="0"/>
              <a:t> </a:t>
            </a:r>
            <a:r>
              <a:rPr sz="4000" dirty="0" err="1"/>
              <a:t>prática</a:t>
            </a:r>
            <a:r>
              <a:rPr sz="4000" dirty="0"/>
              <a:t>, 2-3 GB </a:t>
            </a:r>
            <a:r>
              <a:rPr sz="4000" dirty="0" err="1"/>
              <a:t>por</a:t>
            </a:r>
            <a:r>
              <a:rPr sz="4000" dirty="0"/>
              <a:t> </a:t>
            </a:r>
            <a:r>
              <a:rPr sz="4000" dirty="0" err="1"/>
              <a:t>aplicação</a:t>
            </a:r>
            <a:r>
              <a:rPr sz="4000" dirty="0"/>
              <a:t>)</a:t>
            </a:r>
          </a:p>
          <a:p>
            <a:pPr algn="l">
              <a:defRPr sz="2800">
                <a:latin typeface="Arial"/>
              </a:defRPr>
            </a:pPr>
            <a:r>
              <a:rPr sz="4000" dirty="0"/>
              <a:t> </a:t>
            </a:r>
            <a:r>
              <a:rPr sz="4000" dirty="0" err="1"/>
              <a:t>Dominou</a:t>
            </a:r>
            <a:r>
              <a:rPr sz="4000" dirty="0"/>
              <a:t> o mercado </a:t>
            </a:r>
            <a:r>
              <a:rPr sz="4000" dirty="0" err="1"/>
              <a:t>por</a:t>
            </a:r>
            <a:r>
              <a:rPr sz="4000" dirty="0"/>
              <a:t> </a:t>
            </a:r>
            <a:r>
              <a:rPr sz="4000" dirty="0" err="1"/>
              <a:t>mais</a:t>
            </a:r>
            <a:r>
              <a:rPr sz="4000" dirty="0"/>
              <a:t> de 20 </a:t>
            </a:r>
            <a:r>
              <a:rPr sz="4000" dirty="0" err="1"/>
              <a:t>anos</a:t>
            </a:r>
            <a:endParaRPr sz="4000" dirty="0"/>
          </a:p>
          <a:p>
            <a:pPr algn="l">
              <a:defRPr sz="2800">
                <a:latin typeface="Arial"/>
              </a:defRPr>
            </a:pPr>
            <a:r>
              <a:rPr sz="4000" dirty="0"/>
              <a:t> "Se </a:t>
            </a:r>
            <a:r>
              <a:rPr sz="4000" dirty="0" err="1"/>
              <a:t>funcionava</a:t>
            </a:r>
            <a:r>
              <a:rPr sz="4000" dirty="0"/>
              <a:t> no x86, </a:t>
            </a:r>
            <a:r>
              <a:rPr sz="4000" dirty="0" err="1"/>
              <a:t>funcionava</a:t>
            </a:r>
            <a:r>
              <a:rPr sz="4000" dirty="0"/>
              <a:t> </a:t>
            </a:r>
            <a:r>
              <a:rPr sz="4000" dirty="0" err="1"/>
              <a:t>em</a:t>
            </a:r>
            <a:r>
              <a:rPr sz="4000" dirty="0"/>
              <a:t> </a:t>
            </a:r>
            <a:r>
              <a:rPr sz="4000" dirty="0" err="1"/>
              <a:t>qualquer</a:t>
            </a:r>
            <a:r>
              <a:rPr sz="4000" dirty="0"/>
              <a:t> </a:t>
            </a:r>
            <a:r>
              <a:rPr sz="4000" dirty="0" err="1"/>
              <a:t>lugar</a:t>
            </a:r>
            <a:r>
              <a:rPr sz="4000" dirty="0"/>
              <a:t>!"</a:t>
            </a:r>
          </a:p>
          <a:p>
            <a:pPr algn="l">
              <a:defRPr sz="2800">
                <a:latin typeface="Arial"/>
              </a:defRPr>
            </a:pPr>
            <a:r>
              <a:rPr sz="4000" dirty="0"/>
              <a:t> </a:t>
            </a:r>
            <a:r>
              <a:rPr sz="4000" dirty="0" err="1"/>
              <a:t>Problema</a:t>
            </a:r>
            <a:r>
              <a:rPr sz="4000" dirty="0"/>
              <a:t>: O </a:t>
            </a:r>
            <a:r>
              <a:rPr sz="4000" dirty="0" err="1"/>
              <a:t>mundo</a:t>
            </a:r>
            <a:r>
              <a:rPr sz="4000" dirty="0"/>
              <a:t> </a:t>
            </a:r>
            <a:r>
              <a:rPr sz="4000" dirty="0" err="1"/>
              <a:t>cresceu</a:t>
            </a:r>
            <a:r>
              <a:rPr sz="4000" dirty="0"/>
              <a:t>, mas a </a:t>
            </a:r>
            <a:r>
              <a:rPr sz="4000" dirty="0" err="1"/>
              <a:t>memória</a:t>
            </a:r>
            <a:r>
              <a:rPr sz="4000" dirty="0"/>
              <a:t> </a:t>
            </a:r>
            <a:r>
              <a:rPr sz="4000" dirty="0" err="1"/>
              <a:t>não</a:t>
            </a:r>
            <a:r>
              <a:rPr sz="4000" dirty="0"/>
              <a:t> </a:t>
            </a:r>
            <a:r>
              <a:rPr sz="4000" dirty="0" err="1"/>
              <a:t>acompanhou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15416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8CD05E-3D44-10B9-3364-7A1CCF005570}"/>
              </a:ext>
            </a:extLst>
          </p:cNvPr>
          <p:cNvSpPr>
            <a:spLocks noGrp="1"/>
          </p:cNvSpPr>
          <p:nvPr/>
        </p:nvSpPr>
        <p:spPr>
          <a:xfrm>
            <a:off x="685800" y="-25659"/>
            <a:ext cx="1676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3200" b="1">
                <a:latin typeface="Arial"/>
              </a:defRPr>
            </a:pPr>
            <a:r>
              <a:rPr sz="4800" dirty="0" err="1"/>
              <a:t>Arquitetura</a:t>
            </a:r>
            <a:r>
              <a:rPr sz="4800" dirty="0"/>
              <a:t> x64: A </a:t>
            </a:r>
            <a:r>
              <a:rPr sz="4800" dirty="0" err="1"/>
              <a:t>Revolução</a:t>
            </a:r>
            <a:r>
              <a:rPr sz="4800" dirty="0"/>
              <a:t> dos 64 Bits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F78912-3DDB-A736-DE46-E9A5DBA840A0}"/>
              </a:ext>
            </a:extLst>
          </p:cNvPr>
          <p:cNvSpPr>
            <a:spLocks noGrp="1"/>
          </p:cNvSpPr>
          <p:nvPr/>
        </p:nvSpPr>
        <p:spPr>
          <a:xfrm>
            <a:off x="685800" y="1299903"/>
            <a:ext cx="16764000" cy="6358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2800">
                <a:latin typeface="Arial"/>
              </a:defRPr>
            </a:pPr>
            <a:r>
              <a:rPr sz="3600" dirty="0"/>
              <a:t> AMD64 (2003) - AMD </a:t>
            </a:r>
            <a:r>
              <a:rPr sz="3600" dirty="0" err="1"/>
              <a:t>foi</a:t>
            </a:r>
            <a:r>
              <a:rPr sz="3600" dirty="0"/>
              <a:t> </a:t>
            </a:r>
            <a:r>
              <a:rPr sz="3600" dirty="0" err="1"/>
              <a:t>pioneira</a:t>
            </a:r>
            <a:r>
              <a:rPr sz="3600" dirty="0"/>
              <a:t> com o Opteron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Intel 64 (2004) - Intel </a:t>
            </a:r>
            <a:r>
              <a:rPr sz="3600" dirty="0" err="1"/>
              <a:t>seguiu</a:t>
            </a:r>
            <a:r>
              <a:rPr sz="3600" dirty="0"/>
              <a:t> com o Xeon e Core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Criadores</a:t>
            </a:r>
            <a:r>
              <a:rPr sz="3600" dirty="0"/>
              <a:t>: Chuck Moore (AMD) e equipe Intel </a:t>
            </a:r>
            <a:r>
              <a:rPr sz="3600" dirty="0" err="1"/>
              <a:t>liderada</a:t>
            </a:r>
            <a:r>
              <a:rPr sz="3600" dirty="0"/>
              <a:t> </a:t>
            </a:r>
            <a:r>
              <a:rPr sz="3600" dirty="0" err="1"/>
              <a:t>por</a:t>
            </a:r>
            <a:r>
              <a:rPr sz="3600" dirty="0"/>
              <a:t> Pat Gelsinger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Motivação</a:t>
            </a:r>
            <a:r>
              <a:rPr sz="3600" dirty="0"/>
              <a:t>: "4 GB </a:t>
            </a:r>
            <a:r>
              <a:rPr sz="3600" dirty="0" err="1"/>
              <a:t>não</a:t>
            </a:r>
            <a:r>
              <a:rPr sz="3600" dirty="0"/>
              <a:t> é </a:t>
            </a:r>
            <a:r>
              <a:rPr sz="3600" dirty="0" err="1"/>
              <a:t>mais</a:t>
            </a:r>
            <a:r>
              <a:rPr sz="3600" dirty="0"/>
              <a:t> </a:t>
            </a:r>
            <a:r>
              <a:rPr sz="3600" dirty="0" err="1"/>
              <a:t>suficiente</a:t>
            </a:r>
            <a:r>
              <a:rPr sz="3600" dirty="0"/>
              <a:t> para nada!"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Registradores</a:t>
            </a:r>
            <a:r>
              <a:rPr sz="3600" dirty="0"/>
              <a:t> de 64 bits (RAX, RBX, RCX, RDX...)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16 </a:t>
            </a:r>
            <a:r>
              <a:rPr sz="3600" dirty="0" err="1"/>
              <a:t>registradores</a:t>
            </a:r>
            <a:r>
              <a:rPr sz="3600" dirty="0"/>
              <a:t> vs 8 do x86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Limite</a:t>
            </a:r>
            <a:r>
              <a:rPr sz="3600" dirty="0"/>
              <a:t> </a:t>
            </a:r>
            <a:r>
              <a:rPr sz="3600" dirty="0" err="1"/>
              <a:t>teórico</a:t>
            </a:r>
            <a:r>
              <a:rPr sz="3600" dirty="0"/>
              <a:t>: 18 Exabytes de </a:t>
            </a:r>
            <a:r>
              <a:rPr sz="3600" dirty="0" err="1"/>
              <a:t>memória</a:t>
            </a:r>
            <a:endParaRPr sz="3600" dirty="0"/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Compatibilidade</a:t>
            </a:r>
            <a:r>
              <a:rPr sz="3600" dirty="0"/>
              <a:t> com x86: "O </a:t>
            </a:r>
            <a:r>
              <a:rPr sz="3600" dirty="0" err="1"/>
              <a:t>melhor</a:t>
            </a:r>
            <a:r>
              <a:rPr sz="3600" dirty="0"/>
              <a:t> dos </a:t>
            </a:r>
            <a:r>
              <a:rPr sz="3600" dirty="0" err="1"/>
              <a:t>dois</a:t>
            </a:r>
            <a:r>
              <a:rPr sz="3600" dirty="0"/>
              <a:t> </a:t>
            </a:r>
            <a:r>
              <a:rPr sz="3600" dirty="0" err="1"/>
              <a:t>mundos</a:t>
            </a:r>
            <a:r>
              <a:rPr sz="3600" dirty="0"/>
              <a:t>"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Resultado</a:t>
            </a:r>
            <a:r>
              <a:rPr sz="3600" dirty="0"/>
              <a:t>: Performance e </a:t>
            </a:r>
            <a:r>
              <a:rPr sz="3600" dirty="0" err="1"/>
              <a:t>capacidade</a:t>
            </a:r>
            <a:r>
              <a:rPr sz="3600" dirty="0"/>
              <a:t> </a:t>
            </a:r>
            <a:r>
              <a:rPr sz="3600" dirty="0" err="1"/>
              <a:t>sem</a:t>
            </a:r>
            <a:r>
              <a:rPr sz="3600" dirty="0"/>
              <a:t> </a:t>
            </a:r>
            <a:r>
              <a:rPr sz="3600" dirty="0" err="1"/>
              <a:t>precedentes</a:t>
            </a:r>
            <a:endParaRPr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7CF5B-4063-EEC0-7E63-8F127788E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4E1FD1-C6A8-CCC3-6077-34E714EE3BA7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E259EC8-A70F-816A-F5D9-8B5392A00AF3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B833D3-D133-C371-93D5-96F887A5D76B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80FF5A-8092-74F7-D401-26F352EB0818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5BB1AE1-B14D-ADF1-12D9-2536229832F4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69AC21-0CC6-E64D-A3A9-B17583B3AB8B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EC0DCAB9-F5BB-8A74-0478-3D336BA62AC5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117DAF-2F39-4728-15BA-C15AFFFB033F}"/>
              </a:ext>
            </a:extLst>
          </p:cNvPr>
          <p:cNvSpPr>
            <a:spLocks noGrp="1"/>
          </p:cNvSpPr>
          <p:nvPr/>
        </p:nvSpPr>
        <p:spPr>
          <a:xfrm>
            <a:off x="647698" y="458366"/>
            <a:ext cx="1699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3200" b="1">
                <a:latin typeface="Arial"/>
              </a:defRPr>
            </a:pPr>
            <a:r>
              <a:rPr sz="5400" dirty="0"/>
              <a:t>Delphi XE2: O Marco do Win64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C61A05-E231-8244-2979-EF1BB89150AA}"/>
              </a:ext>
            </a:extLst>
          </p:cNvPr>
          <p:cNvSpPr>
            <a:spLocks noGrp="1"/>
          </p:cNvSpPr>
          <p:nvPr/>
        </p:nvSpPr>
        <p:spPr>
          <a:xfrm>
            <a:off x="647698" y="1783928"/>
            <a:ext cx="16992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Lançado</a:t>
            </a:r>
            <a:r>
              <a:rPr sz="3600" dirty="0"/>
              <a:t> </a:t>
            </a:r>
            <a:r>
              <a:rPr sz="3600" dirty="0" err="1"/>
              <a:t>em</a:t>
            </a:r>
            <a:r>
              <a:rPr sz="3600" dirty="0"/>
              <a:t> </a:t>
            </a:r>
            <a:r>
              <a:rPr sz="3600" dirty="0" err="1"/>
              <a:t>setembro</a:t>
            </a:r>
            <a:r>
              <a:rPr sz="3600" dirty="0"/>
              <a:t> de 2011 - "Finally, 64 bits!"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Primeiro Delphi com </a:t>
            </a:r>
            <a:r>
              <a:rPr sz="3600" dirty="0" err="1"/>
              <a:t>compilador</a:t>
            </a:r>
            <a:r>
              <a:rPr sz="3600" dirty="0"/>
              <a:t> </a:t>
            </a:r>
            <a:r>
              <a:rPr sz="3600" dirty="0" err="1"/>
              <a:t>nativo</a:t>
            </a:r>
            <a:r>
              <a:rPr sz="3600" dirty="0"/>
              <a:t> Win64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Equipe </a:t>
            </a:r>
            <a:r>
              <a:rPr sz="3600" dirty="0" err="1"/>
              <a:t>liderada</a:t>
            </a:r>
            <a:r>
              <a:rPr sz="3600" dirty="0"/>
              <a:t> </a:t>
            </a:r>
            <a:r>
              <a:rPr sz="3600" dirty="0" err="1"/>
              <a:t>por</a:t>
            </a:r>
            <a:r>
              <a:rPr sz="3600" dirty="0"/>
              <a:t> Allen Bauer e Marco Cantù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Slogan: "Compile once, run everywhere"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Suporte</a:t>
            </a:r>
            <a:r>
              <a:rPr sz="3600" dirty="0"/>
              <a:t> </a:t>
            </a:r>
            <a:r>
              <a:rPr sz="3600" dirty="0" err="1"/>
              <a:t>simultâneo</a:t>
            </a:r>
            <a:r>
              <a:rPr sz="3600" dirty="0"/>
              <a:t>: Win32, Win64, macOS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FireMonkey</a:t>
            </a:r>
            <a:r>
              <a:rPr sz="3600" dirty="0"/>
              <a:t> (FMX) </a:t>
            </a:r>
            <a:r>
              <a:rPr sz="3600" dirty="0" err="1"/>
              <a:t>estreou</a:t>
            </a:r>
            <a:r>
              <a:rPr sz="3600" dirty="0"/>
              <a:t> junto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"De 32 para 64 bits </a:t>
            </a:r>
            <a:r>
              <a:rPr sz="3600" dirty="0" err="1"/>
              <a:t>em</a:t>
            </a:r>
            <a:r>
              <a:rPr sz="3600" dirty="0"/>
              <a:t> um clique!"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Revolução</a:t>
            </a:r>
            <a:r>
              <a:rPr sz="3600" dirty="0"/>
              <a:t>: </a:t>
            </a:r>
            <a:r>
              <a:rPr sz="3600" dirty="0" err="1"/>
              <a:t>Mesmo</a:t>
            </a:r>
            <a:r>
              <a:rPr sz="3600" dirty="0"/>
              <a:t> </a:t>
            </a:r>
            <a:r>
              <a:rPr sz="3600" dirty="0" err="1"/>
              <a:t>código</a:t>
            </a:r>
            <a:r>
              <a:rPr sz="3600" dirty="0"/>
              <a:t>, </a:t>
            </a:r>
            <a:r>
              <a:rPr sz="3600" dirty="0" err="1"/>
              <a:t>múltiplas</a:t>
            </a:r>
            <a:r>
              <a:rPr sz="3600" dirty="0"/>
              <a:t> </a:t>
            </a:r>
            <a:r>
              <a:rPr sz="3600" dirty="0" err="1"/>
              <a:t>plataformas</a:t>
            </a:r>
            <a:endParaRPr sz="3600" dirty="0"/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Desenvolvedores</a:t>
            </a:r>
            <a:r>
              <a:rPr sz="3600" dirty="0"/>
              <a:t>: "</a:t>
            </a:r>
            <a:r>
              <a:rPr sz="3600" dirty="0" err="1"/>
              <a:t>Isso</a:t>
            </a:r>
            <a:r>
              <a:rPr sz="3600" dirty="0"/>
              <a:t> é </a:t>
            </a:r>
            <a:r>
              <a:rPr sz="3600" dirty="0" err="1"/>
              <a:t>mágica</a:t>
            </a:r>
            <a:r>
              <a:rPr sz="3600" dirty="0"/>
              <a:t> </a:t>
            </a:r>
            <a:r>
              <a:rPr sz="3600" dirty="0" err="1"/>
              <a:t>ou</a:t>
            </a:r>
            <a:r>
              <a:rPr sz="3600" dirty="0"/>
              <a:t> </a:t>
            </a:r>
            <a:r>
              <a:rPr sz="3600" dirty="0" err="1"/>
              <a:t>tecnologia</a:t>
            </a:r>
            <a:r>
              <a:rPr sz="3600" dirty="0"/>
              <a:t>?"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Resposta</a:t>
            </a:r>
            <a:r>
              <a:rPr sz="3600" dirty="0"/>
              <a:t>: "É Delphi!" 😄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55500-9369-F830-7C44-624C0F86D69C}"/>
              </a:ext>
            </a:extLst>
          </p:cNvPr>
          <p:cNvGrpSpPr/>
          <p:nvPr/>
        </p:nvGrpSpPr>
        <p:grpSpPr>
          <a:xfrm>
            <a:off x="14110489" y="-334726"/>
            <a:ext cx="3491711" cy="3375005"/>
            <a:chOff x="0" y="0"/>
            <a:chExt cx="1168874" cy="1129805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7AF6FE-DC42-D228-EE45-F343F8DCA5F6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3"/>
              <a:stretch>
                <a:fillRect t="-1728" b="-1728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55429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8E403-4B18-BE04-1E63-C2A0E9B19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7F7056B-9BFC-3643-050D-4CC8018126D9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0AA7AC-7EA6-F750-94F1-0114EFA8C75C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D1997F2-1F0F-C3AB-95E5-CC43E3957A10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3503E93-2BBC-4C9D-604F-F64FA1751FD7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0F58EBD-E1AD-133A-1051-862497D32F8C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785D84D-2EBE-7391-AC8C-D4E42952E1E8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9F100546-FF66-DDF9-1EBF-C099958CC40F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72C0D8-8DF7-3E1D-E089-1F1F2887AEE4}"/>
              </a:ext>
            </a:extLst>
          </p:cNvPr>
          <p:cNvSpPr>
            <a:spLocks noGrp="1"/>
          </p:cNvSpPr>
          <p:nvPr/>
        </p:nvSpPr>
        <p:spPr>
          <a:xfrm>
            <a:off x="905068" y="1074090"/>
            <a:ext cx="1616373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3200" b="1">
                <a:latin typeface="Arial"/>
              </a:defRPr>
            </a:pPr>
            <a:r>
              <a:rPr sz="4000" dirty="0"/>
              <a:t>VCL Win64: Performance Nativa </a:t>
            </a:r>
            <a:r>
              <a:rPr sz="4000" dirty="0" err="1"/>
              <a:t>Turbinada</a:t>
            </a:r>
            <a:endParaRPr sz="4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A78068-56F6-F962-7772-9EB5592729EE}"/>
              </a:ext>
            </a:extLst>
          </p:cNvPr>
          <p:cNvSpPr>
            <a:spLocks noGrp="1"/>
          </p:cNvSpPr>
          <p:nvPr/>
        </p:nvSpPr>
        <p:spPr>
          <a:xfrm>
            <a:off x="905068" y="2399652"/>
            <a:ext cx="1616373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 sz="2800">
                <a:latin typeface="Arial"/>
              </a:defRPr>
            </a:pPr>
            <a:r>
              <a:rPr dirty="0"/>
              <a:t> VCL = Visual Component Library (a "</a:t>
            </a:r>
            <a:r>
              <a:rPr dirty="0" err="1"/>
              <a:t>veterana</a:t>
            </a:r>
            <a:r>
              <a:rPr dirty="0"/>
              <a:t> </a:t>
            </a:r>
            <a:r>
              <a:rPr dirty="0" err="1"/>
              <a:t>confiável</a:t>
            </a:r>
            <a:r>
              <a:rPr dirty="0"/>
              <a:t>")</a:t>
            </a:r>
          </a:p>
          <a:p>
            <a:pPr algn="l">
              <a:defRPr sz="2800">
                <a:latin typeface="Arial"/>
              </a:defRPr>
            </a:pPr>
            <a:r>
              <a:rPr dirty="0"/>
              <a:t> Performance </a:t>
            </a:r>
            <a:r>
              <a:rPr dirty="0" err="1"/>
              <a:t>nativa</a:t>
            </a:r>
            <a:r>
              <a:rPr dirty="0"/>
              <a:t> do Windows - "</a:t>
            </a:r>
            <a:r>
              <a:rPr dirty="0" err="1"/>
              <a:t>Rápido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um </a:t>
            </a:r>
            <a:r>
              <a:rPr dirty="0" err="1"/>
              <a:t>raio</a:t>
            </a:r>
            <a:r>
              <a:rPr dirty="0"/>
              <a:t>!"</a:t>
            </a:r>
          </a:p>
          <a:p>
            <a:pPr algn="l">
              <a:defRPr sz="2800">
                <a:latin typeface="Arial"/>
              </a:defRPr>
            </a:pPr>
            <a:r>
              <a:rPr dirty="0"/>
              <a:t> </a:t>
            </a:r>
            <a:r>
              <a:rPr dirty="0" err="1"/>
              <a:t>Acesso</a:t>
            </a:r>
            <a:r>
              <a:rPr dirty="0"/>
              <a:t> </a:t>
            </a:r>
            <a:r>
              <a:rPr dirty="0" err="1"/>
              <a:t>direto</a:t>
            </a:r>
            <a:r>
              <a:rPr dirty="0"/>
              <a:t> </a:t>
            </a:r>
            <a:r>
              <a:rPr dirty="0" err="1"/>
              <a:t>às</a:t>
            </a:r>
            <a:r>
              <a:rPr dirty="0"/>
              <a:t> APIs Win64</a:t>
            </a:r>
          </a:p>
          <a:p>
            <a:pPr algn="l">
              <a:defRPr sz="2800">
                <a:latin typeface="Arial"/>
              </a:defRPr>
            </a:pPr>
            <a:r>
              <a:rPr dirty="0"/>
              <a:t> </a:t>
            </a:r>
            <a:r>
              <a:rPr dirty="0" err="1"/>
              <a:t>Migração</a:t>
            </a:r>
            <a:r>
              <a:rPr dirty="0"/>
              <a:t> simples: Recompile e pronto!</a:t>
            </a:r>
          </a:p>
          <a:p>
            <a:pPr algn="l">
              <a:defRPr sz="2800">
                <a:latin typeface="Arial"/>
              </a:defRPr>
            </a:pPr>
            <a:r>
              <a:rPr dirty="0"/>
              <a:t> </a:t>
            </a:r>
            <a:r>
              <a:rPr dirty="0" err="1"/>
              <a:t>Suporte</a:t>
            </a:r>
            <a:r>
              <a:rPr dirty="0"/>
              <a:t> a </a:t>
            </a:r>
            <a:r>
              <a:rPr dirty="0" err="1"/>
              <a:t>mais</a:t>
            </a:r>
            <a:r>
              <a:rPr dirty="0"/>
              <a:t> de 4 GB de RAM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aplicação</a:t>
            </a:r>
            <a:endParaRPr dirty="0"/>
          </a:p>
          <a:p>
            <a:pPr algn="l">
              <a:defRPr sz="2800">
                <a:latin typeface="Arial"/>
              </a:defRPr>
            </a:pPr>
            <a:r>
              <a:rPr dirty="0"/>
              <a:t> </a:t>
            </a:r>
            <a:r>
              <a:rPr dirty="0" err="1"/>
              <a:t>Componentes</a:t>
            </a:r>
            <a:r>
              <a:rPr dirty="0"/>
              <a:t> </a:t>
            </a:r>
            <a:r>
              <a:rPr dirty="0" err="1"/>
              <a:t>otimizados</a:t>
            </a:r>
            <a:r>
              <a:rPr dirty="0"/>
              <a:t> para 64 bits</a:t>
            </a:r>
          </a:p>
          <a:p>
            <a:pPr algn="l">
              <a:defRPr sz="2800">
                <a:latin typeface="Arial"/>
              </a:defRPr>
            </a:pPr>
            <a:r>
              <a:rPr dirty="0"/>
              <a:t> </a:t>
            </a:r>
            <a:r>
              <a:rPr dirty="0" err="1"/>
              <a:t>Estabilidade</a:t>
            </a:r>
            <a:r>
              <a:rPr dirty="0"/>
              <a:t> </a:t>
            </a:r>
            <a:r>
              <a:rPr dirty="0" err="1"/>
              <a:t>comprovada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produção</a:t>
            </a:r>
            <a:endParaRPr dirty="0"/>
          </a:p>
          <a:p>
            <a:pPr algn="l">
              <a:defRPr sz="2800">
                <a:latin typeface="Arial"/>
              </a:defRPr>
            </a:pPr>
            <a:r>
              <a:rPr dirty="0"/>
              <a:t> "Se </a:t>
            </a:r>
            <a:r>
              <a:rPr dirty="0" err="1"/>
              <a:t>você</a:t>
            </a:r>
            <a:r>
              <a:rPr dirty="0"/>
              <a:t> </a:t>
            </a:r>
            <a:r>
              <a:rPr dirty="0" err="1"/>
              <a:t>quer</a:t>
            </a:r>
            <a:r>
              <a:rPr dirty="0"/>
              <a:t> </a:t>
            </a:r>
            <a:r>
              <a:rPr dirty="0" err="1"/>
              <a:t>velocidade</a:t>
            </a:r>
            <a:r>
              <a:rPr dirty="0"/>
              <a:t>, VCL é a </a:t>
            </a:r>
            <a:r>
              <a:rPr dirty="0" err="1"/>
              <a:t>resposta</a:t>
            </a:r>
            <a:r>
              <a:rPr dirty="0"/>
              <a:t>"</a:t>
            </a:r>
          </a:p>
          <a:p>
            <a:pPr algn="l">
              <a:defRPr sz="2800">
                <a:latin typeface="Arial"/>
              </a:defRPr>
            </a:pPr>
            <a:r>
              <a:rPr dirty="0"/>
              <a:t> Ideal para: </a:t>
            </a:r>
            <a:r>
              <a:rPr dirty="0" err="1"/>
              <a:t>Aplicações</a:t>
            </a:r>
            <a:r>
              <a:rPr dirty="0"/>
              <a:t> desktop Windows </a:t>
            </a:r>
            <a:r>
              <a:rPr dirty="0" err="1"/>
              <a:t>críticas</a:t>
            </a:r>
            <a:endParaRPr dirty="0"/>
          </a:p>
          <a:p>
            <a:pPr algn="l">
              <a:defRPr sz="2800">
                <a:latin typeface="Arial"/>
              </a:defRPr>
            </a:pPr>
            <a:r>
              <a:rPr dirty="0"/>
              <a:t> Motto: "</a:t>
            </a:r>
            <a:r>
              <a:rPr dirty="0" err="1"/>
              <a:t>Nasceu</a:t>
            </a:r>
            <a:r>
              <a:rPr dirty="0"/>
              <a:t> no Windows, </a:t>
            </a:r>
            <a:r>
              <a:rPr dirty="0" err="1"/>
              <a:t>vive</a:t>
            </a:r>
            <a:r>
              <a:rPr dirty="0"/>
              <a:t> no Windows!"</a:t>
            </a:r>
          </a:p>
          <a:p>
            <a:pPr algn="l">
              <a:defRPr sz="2800">
                <a:latin typeface="Arial"/>
              </a:defRPr>
            </a:pPr>
            <a:r>
              <a:rPr dirty="0"/>
              <a:t> </a:t>
            </a:r>
            <a:r>
              <a:rPr dirty="0" err="1"/>
              <a:t>Resultado</a:t>
            </a:r>
            <a:r>
              <a:rPr dirty="0"/>
              <a:t>: </a:t>
            </a:r>
            <a:r>
              <a:rPr dirty="0" err="1"/>
              <a:t>Aplicações</a:t>
            </a:r>
            <a:r>
              <a:rPr dirty="0"/>
              <a:t> que "</a:t>
            </a:r>
            <a:r>
              <a:rPr dirty="0" err="1"/>
              <a:t>voam</a:t>
            </a:r>
            <a:r>
              <a:rPr dirty="0"/>
              <a:t>" no Win64</a:t>
            </a:r>
          </a:p>
        </p:txBody>
      </p:sp>
    </p:spTree>
    <p:extLst>
      <p:ext uri="{BB962C8B-B14F-4D97-AF65-F5344CB8AC3E}">
        <p14:creationId xmlns:p14="http://schemas.microsoft.com/office/powerpoint/2010/main" val="251775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81A03CC-4016-A6A3-8630-2AFD33A35752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4A506FA-589E-CB50-E01B-9ADC40655EC3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FAEA81A7-AA00-69D2-474C-20668794A3DE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D179D6E4-DE1C-80A5-3F7F-432150FAF458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FADD767-D0B1-D2A5-D599-E351DE73ACE7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CE33D68-2C40-E674-06CD-680A62410094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5926BBE9-13DE-0620-B6EE-7E685DB2C61C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459200" cy="1143000"/>
          </a:xfrm>
        </p:spPr>
        <p:txBody>
          <a:bodyPr>
            <a:normAutofit/>
          </a:bodyPr>
          <a:lstStyle/>
          <a:p>
            <a:pPr algn="l">
              <a:defRPr sz="3200" b="1">
                <a:latin typeface="Arial"/>
              </a:defRPr>
            </a:pPr>
            <a:r>
              <a:rPr sz="4000" dirty="0"/>
              <a:t>FMX Win64: O Camaleão </a:t>
            </a:r>
            <a:r>
              <a:rPr sz="4000" dirty="0" err="1"/>
              <a:t>Multiplataforma</a:t>
            </a:r>
            <a:endParaRPr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840200" cy="4525963"/>
          </a:xfrm>
        </p:spPr>
        <p:txBody>
          <a:bodyPr>
            <a:noAutofit/>
          </a:bodyPr>
          <a:lstStyle/>
          <a:p>
            <a:pPr algn="l">
              <a:defRPr sz="2800">
                <a:latin typeface="Arial"/>
              </a:defRPr>
            </a:pPr>
            <a:r>
              <a:rPr sz="3600" dirty="0"/>
              <a:t> FMX = </a:t>
            </a:r>
            <a:r>
              <a:rPr sz="3600" dirty="0" err="1"/>
              <a:t>FireMonkey</a:t>
            </a:r>
            <a:r>
              <a:rPr sz="3600" dirty="0"/>
              <a:t> (o "</a:t>
            </a:r>
            <a:r>
              <a:rPr sz="3600" dirty="0" err="1"/>
              <a:t>jovem</a:t>
            </a:r>
            <a:r>
              <a:rPr sz="3600" dirty="0"/>
              <a:t> </a:t>
            </a:r>
            <a:r>
              <a:rPr sz="3600" dirty="0" err="1"/>
              <a:t>ambicioso</a:t>
            </a:r>
            <a:r>
              <a:rPr sz="3600" dirty="0"/>
              <a:t>")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Um </a:t>
            </a:r>
            <a:r>
              <a:rPr sz="3600" dirty="0" err="1"/>
              <a:t>código</a:t>
            </a:r>
            <a:r>
              <a:rPr sz="3600" dirty="0"/>
              <a:t> → Windows, macOS, iOS, Android, Linux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Interface moderna com GPU acceleration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Animações</a:t>
            </a:r>
            <a:r>
              <a:rPr sz="3600" dirty="0"/>
              <a:t> </a:t>
            </a:r>
            <a:r>
              <a:rPr sz="3600" dirty="0" err="1"/>
              <a:t>suaves</a:t>
            </a:r>
            <a:r>
              <a:rPr sz="3600" dirty="0"/>
              <a:t> e </a:t>
            </a:r>
            <a:r>
              <a:rPr sz="3600" dirty="0" err="1"/>
              <a:t>efeitos</a:t>
            </a:r>
            <a:r>
              <a:rPr sz="3600" dirty="0"/>
              <a:t> </a:t>
            </a:r>
            <a:r>
              <a:rPr sz="3600" dirty="0" err="1"/>
              <a:t>visuais</a:t>
            </a:r>
            <a:endParaRPr sz="3600" dirty="0"/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Componentes</a:t>
            </a:r>
            <a:r>
              <a:rPr sz="3600" dirty="0"/>
              <a:t> </a:t>
            </a:r>
            <a:r>
              <a:rPr sz="3600" dirty="0" err="1"/>
              <a:t>responsivos</a:t>
            </a:r>
            <a:r>
              <a:rPr sz="3600" dirty="0"/>
              <a:t> e </a:t>
            </a:r>
            <a:r>
              <a:rPr sz="3600" dirty="0" err="1"/>
              <a:t>adaptativos</a:t>
            </a:r>
            <a:endParaRPr sz="3600" dirty="0"/>
          </a:p>
          <a:p>
            <a:pPr algn="l">
              <a:defRPr sz="2800">
                <a:latin typeface="Arial"/>
              </a:defRPr>
            </a:pPr>
            <a:r>
              <a:rPr sz="3600" dirty="0"/>
              <a:t> "</a:t>
            </a:r>
            <a:r>
              <a:rPr sz="3600" dirty="0" err="1"/>
              <a:t>Escreva</a:t>
            </a:r>
            <a:r>
              <a:rPr sz="3600" dirty="0"/>
              <a:t> </a:t>
            </a:r>
            <a:r>
              <a:rPr sz="3600" dirty="0" err="1"/>
              <a:t>uma</a:t>
            </a:r>
            <a:r>
              <a:rPr sz="3600" dirty="0"/>
              <a:t> </a:t>
            </a:r>
            <a:r>
              <a:rPr sz="3600" dirty="0" err="1"/>
              <a:t>vez</a:t>
            </a:r>
            <a:r>
              <a:rPr sz="3600" dirty="0"/>
              <a:t>, rode </a:t>
            </a:r>
            <a:r>
              <a:rPr sz="3600" dirty="0" err="1"/>
              <a:t>em</a:t>
            </a:r>
            <a:r>
              <a:rPr sz="3600" dirty="0"/>
              <a:t> </a:t>
            </a:r>
            <a:r>
              <a:rPr sz="3600" dirty="0" err="1"/>
              <a:t>qualquer</a:t>
            </a:r>
            <a:r>
              <a:rPr sz="3600" dirty="0"/>
              <a:t> </a:t>
            </a:r>
            <a:r>
              <a:rPr sz="3600" dirty="0" err="1"/>
              <a:t>lugar</a:t>
            </a:r>
            <a:r>
              <a:rPr sz="3600" dirty="0"/>
              <a:t>!"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Ideal para: Apps </a:t>
            </a:r>
            <a:r>
              <a:rPr sz="3600" dirty="0" err="1"/>
              <a:t>modernos</a:t>
            </a:r>
            <a:r>
              <a:rPr sz="3600" dirty="0"/>
              <a:t> e </a:t>
            </a:r>
            <a:r>
              <a:rPr sz="3600" dirty="0" err="1"/>
              <a:t>multiplataforma</a:t>
            </a:r>
            <a:endParaRPr sz="3600" dirty="0"/>
          </a:p>
          <a:p>
            <a:pPr algn="l">
              <a:defRPr sz="2800">
                <a:latin typeface="Arial"/>
              </a:defRPr>
            </a:pPr>
            <a:r>
              <a:rPr sz="3600" dirty="0"/>
              <a:t> Performance </a:t>
            </a:r>
            <a:r>
              <a:rPr sz="3600" dirty="0" err="1"/>
              <a:t>excelente</a:t>
            </a:r>
            <a:r>
              <a:rPr sz="3600" dirty="0"/>
              <a:t> </a:t>
            </a:r>
            <a:r>
              <a:rPr sz="3600" dirty="0" err="1"/>
              <a:t>em</a:t>
            </a:r>
            <a:r>
              <a:rPr sz="3600" dirty="0"/>
              <a:t> Win64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Suporte</a:t>
            </a:r>
            <a:r>
              <a:rPr sz="3600" dirty="0"/>
              <a:t> a 4K, multi-monitor, touch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"O </a:t>
            </a:r>
            <a:r>
              <a:rPr sz="3600" dirty="0" err="1"/>
              <a:t>futuro</a:t>
            </a:r>
            <a:r>
              <a:rPr sz="3600" dirty="0"/>
              <a:t> é </a:t>
            </a:r>
            <a:r>
              <a:rPr sz="3600" dirty="0" err="1"/>
              <a:t>multiplataforma</a:t>
            </a:r>
            <a:r>
              <a:rPr sz="3600" dirty="0"/>
              <a:t>, e o </a:t>
            </a:r>
            <a:r>
              <a:rPr sz="3600" dirty="0" err="1"/>
              <a:t>futuro</a:t>
            </a:r>
            <a:r>
              <a:rPr sz="3600" dirty="0"/>
              <a:t> é agora!"</a:t>
            </a:r>
          </a:p>
          <a:p>
            <a:pPr algn="l">
              <a:defRPr sz="2800">
                <a:latin typeface="Arial"/>
              </a:defRPr>
            </a:pPr>
            <a:r>
              <a:rPr sz="3600" dirty="0"/>
              <a:t> </a:t>
            </a:r>
            <a:r>
              <a:rPr sz="3600" dirty="0" err="1"/>
              <a:t>Resultado</a:t>
            </a:r>
            <a:r>
              <a:rPr sz="3600" dirty="0"/>
              <a:t>: </a:t>
            </a:r>
            <a:r>
              <a:rPr sz="3600" dirty="0" err="1"/>
              <a:t>Aplicações</a:t>
            </a:r>
            <a:r>
              <a:rPr sz="3600" dirty="0"/>
              <a:t> </a:t>
            </a:r>
            <a:r>
              <a:rPr sz="3600" dirty="0" err="1"/>
              <a:t>bonitas</a:t>
            </a:r>
            <a:r>
              <a:rPr sz="3600" dirty="0"/>
              <a:t> que </a:t>
            </a:r>
            <a:r>
              <a:rPr sz="3600" dirty="0" err="1"/>
              <a:t>impressionam</a:t>
            </a:r>
            <a:endParaRPr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DFEF459A-181B-FA76-C94F-D120FEE24F3C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9A903A94-A087-363D-781A-CA770ED9354A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A8D5C897-B5F4-4C3B-8A4B-C8D3E8BE7ABB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0974CBF0-B2EA-1571-E05D-FF9B9C8B129A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DA5FD2C-4282-99AA-DF1B-7DD70BE1F6BD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2D22CCC-3899-83EF-F3EF-C425A05317B5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D0511147-60AA-472B-884F-E05539EEC296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611600" cy="1143000"/>
          </a:xfrm>
        </p:spPr>
        <p:txBody>
          <a:bodyPr>
            <a:normAutofit/>
          </a:bodyPr>
          <a:lstStyle/>
          <a:p>
            <a:pPr algn="l">
              <a:defRPr sz="3200" b="1">
                <a:latin typeface="Arial"/>
              </a:defRPr>
            </a:pPr>
            <a:r>
              <a:rPr sz="4000"/>
              <a:t>VCL vs FMX: O Duelo dos Titãs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6611600" cy="4525963"/>
          </a:xfrm>
        </p:spPr>
        <p:txBody>
          <a:bodyPr>
            <a:noAutofit/>
          </a:bodyPr>
          <a:lstStyle/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VCL Win64: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Performance </a:t>
            </a:r>
            <a:r>
              <a:rPr sz="2400" dirty="0" err="1"/>
              <a:t>máxima</a:t>
            </a:r>
            <a:r>
              <a:rPr sz="2400" dirty="0"/>
              <a:t> no Windows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Componentes</a:t>
            </a:r>
            <a:r>
              <a:rPr sz="2400" dirty="0"/>
              <a:t> </a:t>
            </a:r>
            <a:r>
              <a:rPr sz="2400" dirty="0" err="1"/>
              <a:t>nativos</a:t>
            </a:r>
            <a:r>
              <a:rPr sz="2400" dirty="0"/>
              <a:t> e maduros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Migração</a:t>
            </a:r>
            <a:r>
              <a:rPr sz="2400" dirty="0"/>
              <a:t> </a:t>
            </a:r>
            <a:r>
              <a:rPr sz="2400" dirty="0" err="1"/>
              <a:t>fácil</a:t>
            </a:r>
            <a:r>
              <a:rPr sz="2400" dirty="0"/>
              <a:t> de </a:t>
            </a:r>
            <a:r>
              <a:rPr sz="2400" dirty="0" err="1"/>
              <a:t>projetos</a:t>
            </a:r>
            <a:r>
              <a:rPr sz="2400" dirty="0"/>
              <a:t> </a:t>
            </a:r>
            <a:r>
              <a:rPr sz="2400" dirty="0" err="1"/>
              <a:t>legados</a:t>
            </a: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Acesso</a:t>
            </a:r>
            <a:r>
              <a:rPr sz="2400" dirty="0"/>
              <a:t> </a:t>
            </a:r>
            <a:r>
              <a:rPr sz="2400" dirty="0" err="1"/>
              <a:t>direto</a:t>
            </a:r>
            <a:r>
              <a:rPr sz="2400" dirty="0"/>
              <a:t> </a:t>
            </a:r>
            <a:r>
              <a:rPr sz="2400" dirty="0" err="1"/>
              <a:t>às</a:t>
            </a:r>
            <a:r>
              <a:rPr sz="2400" dirty="0"/>
              <a:t> APIs do Windows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"O Flash da </a:t>
            </a:r>
            <a:r>
              <a:rPr sz="2400" dirty="0" err="1"/>
              <a:t>velocidade</a:t>
            </a:r>
            <a:r>
              <a:rPr sz="2400"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FMX Win64: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Multiplataforma</a:t>
            </a:r>
            <a:r>
              <a:rPr sz="2400" dirty="0"/>
              <a:t> (Windows + outros)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Interface moderna e </a:t>
            </a:r>
            <a:r>
              <a:rPr sz="2400" dirty="0" err="1"/>
              <a:t>atraente</a:t>
            </a: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GPU acceleration e </a:t>
            </a:r>
            <a:r>
              <a:rPr sz="2400" dirty="0" err="1"/>
              <a:t>animações</a:t>
            </a: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Componentes</a:t>
            </a:r>
            <a:r>
              <a:rPr sz="2400" dirty="0"/>
              <a:t> </a:t>
            </a:r>
            <a:r>
              <a:rPr sz="2400" dirty="0" err="1"/>
              <a:t>responsivos</a:t>
            </a: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"O Homem de Ferro da </a:t>
            </a:r>
            <a:r>
              <a:rPr sz="2400" dirty="0" err="1"/>
              <a:t>versatilidade</a:t>
            </a:r>
            <a:r>
              <a:rPr sz="2400" dirty="0"/>
              <a:t>!"</a:t>
            </a:r>
          </a:p>
          <a:p>
            <a:pPr marL="0" indent="0" algn="l">
              <a:buNone/>
              <a:defRPr sz="2800">
                <a:latin typeface="Arial"/>
              </a:defRPr>
            </a:pPr>
            <a:endParaRPr sz="2400" dirty="0"/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 err="1"/>
              <a:t>Veredito</a:t>
            </a:r>
            <a:r>
              <a:rPr sz="2400" dirty="0"/>
              <a:t>: </a:t>
            </a:r>
            <a:r>
              <a:rPr sz="2400" dirty="0" err="1"/>
              <a:t>Depende</a:t>
            </a:r>
            <a:r>
              <a:rPr sz="2400" dirty="0"/>
              <a:t> da </a:t>
            </a:r>
            <a:r>
              <a:rPr sz="2400" dirty="0" err="1"/>
              <a:t>missão</a:t>
            </a:r>
            <a:r>
              <a:rPr sz="2400" dirty="0"/>
              <a:t>!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Só Windows + Performance </a:t>
            </a:r>
            <a:r>
              <a:rPr sz="2400" dirty="0" err="1"/>
              <a:t>máxima</a:t>
            </a:r>
            <a:r>
              <a:rPr sz="2400" dirty="0"/>
              <a:t> = VCL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</a:t>
            </a:r>
            <a:r>
              <a:rPr sz="2400" dirty="0" err="1"/>
              <a:t>Multiplataforma</a:t>
            </a:r>
            <a:r>
              <a:rPr sz="2400" dirty="0"/>
              <a:t> + Interface moderna = FMX</a:t>
            </a:r>
          </a:p>
          <a:p>
            <a:pPr marL="0" indent="0" algn="l">
              <a:buNone/>
              <a:defRPr sz="2800">
                <a:latin typeface="Arial"/>
              </a:defRPr>
            </a:pPr>
            <a:r>
              <a:rPr sz="2400" dirty="0"/>
              <a:t>• "Por que </a:t>
            </a:r>
            <a:r>
              <a:rPr sz="2400" dirty="0" err="1"/>
              <a:t>não</a:t>
            </a:r>
            <a:r>
              <a:rPr sz="2400" dirty="0"/>
              <a:t> </a:t>
            </a:r>
            <a:r>
              <a:rPr sz="2400" dirty="0" err="1"/>
              <a:t>os</a:t>
            </a:r>
            <a:r>
              <a:rPr sz="2400" dirty="0"/>
              <a:t> </a:t>
            </a:r>
            <a:r>
              <a:rPr sz="2400" dirty="0" err="1"/>
              <a:t>dois</a:t>
            </a:r>
            <a:r>
              <a:rPr sz="2400" dirty="0"/>
              <a:t>?" 😉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CD1BFE6C-3673-9237-8C23-1C0A70F1A56D}"/>
              </a:ext>
            </a:extLst>
          </p:cNvPr>
          <p:cNvGrpSpPr/>
          <p:nvPr/>
        </p:nvGrpSpPr>
        <p:grpSpPr>
          <a:xfrm>
            <a:off x="14110489" y="-334726"/>
            <a:ext cx="3491711" cy="3375005"/>
            <a:chOff x="0" y="0"/>
            <a:chExt cx="1168874" cy="1129805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294040C-2E75-33C8-309F-2C855525EC22}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3"/>
              <a:stretch>
                <a:fillRect t="-1728" b="-1728"/>
              </a:stretch>
            </a:blipFill>
          </p:spPr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8CE2B993-B847-254D-62F9-93E0304C9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173" y="3336304"/>
            <a:ext cx="5867400" cy="5867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2184</Words>
  <Application>Microsoft Office PowerPoint</Application>
  <PresentationFormat>Personalizar</PresentationFormat>
  <Paragraphs>371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Audiowide</vt:lpstr>
      <vt:lpstr>Open Sans Italics</vt:lpstr>
      <vt:lpstr>Arial</vt:lpstr>
      <vt:lpstr>Calibri</vt:lpstr>
      <vt:lpstr>Gabarito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FMX Win64: O Camaleão Multiplataforma</vt:lpstr>
      <vt:lpstr>VCL vs FMX: O Duelo dos Titãs</vt:lpstr>
      <vt:lpstr>Alocação de Memória: 32 vs 64 bits</vt:lpstr>
      <vt:lpstr>Performance de Processadores: A Diferença Real</vt:lpstr>
      <vt:lpstr>Comparação de Cálculos</vt:lpstr>
      <vt:lpstr>Comparação de Cálculos</vt:lpstr>
      <vt:lpstr>Comparação de Cálculos</vt:lpstr>
      <vt:lpstr>Componentes Nativos: Funcionam de Primeira!</vt:lpstr>
      <vt:lpstr>Ajustes Necessários: Os Pequenos Detalhes</vt:lpstr>
      <vt:lpstr>Bibliotecas de Terceiros: O Time dos Campeões</vt:lpstr>
      <vt:lpstr>Últimas Melhorias: Compilador Sempre Evoluindo</vt:lpstr>
      <vt:lpstr>IDE Delphi Win64: O Futuro já Chegou!</vt:lpstr>
      <vt:lpstr>Conclusão: Delphi Win64 é o Futuro!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ECON25 - PTT Palestrante</dc:title>
  <cp:lastModifiedBy>Juliomar Marchetti</cp:lastModifiedBy>
  <cp:revision>22</cp:revision>
  <dcterms:created xsi:type="dcterms:W3CDTF">2006-08-16T00:00:00Z</dcterms:created>
  <dcterms:modified xsi:type="dcterms:W3CDTF">2025-09-11T16:28:39Z</dcterms:modified>
  <dc:identifier>DAGwvJ-GC0A</dc:identifier>
</cp:coreProperties>
</file>